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9" r:id="rId5"/>
    <p:sldId id="262" r:id="rId6"/>
    <p:sldId id="274" r:id="rId7"/>
    <p:sldId id="275" r:id="rId8"/>
    <p:sldId id="261" r:id="rId9"/>
    <p:sldId id="263" r:id="rId10"/>
    <p:sldId id="280" r:id="rId11"/>
    <p:sldId id="273" r:id="rId12"/>
    <p:sldId id="276" r:id="rId13"/>
    <p:sldId id="277" r:id="rId14"/>
    <p:sldId id="278" r:id="rId15"/>
    <p:sldId id="259" r:id="rId16"/>
    <p:sldId id="260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468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E90-B704-4BF1-9E4C-59300C0440EE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E90-B704-4BF1-9E4C-59300C0440EE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E90-B704-4BF1-9E4C-59300C0440EE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E90-B704-4BF1-9E4C-59300C0440EE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E90-B704-4BF1-9E4C-59300C0440EE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E90-B704-4BF1-9E4C-59300C0440EE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E90-B704-4BF1-9E4C-59300C0440EE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E90-B704-4BF1-9E4C-59300C0440EE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E90-B704-4BF1-9E4C-59300C0440EE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E90-B704-4BF1-9E4C-59300C0440EE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E90-B704-4BF1-9E4C-59300C0440EE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A3DE90-B704-4BF1-9E4C-59300C0440EE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_Microsoft_Office_Word_97_-_20037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2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Microsoft_Office_Word_97_-_20035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500570"/>
            <a:ext cx="8458200" cy="165333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                                                                      </a:t>
            </a:r>
            <a:r>
              <a:rPr lang="uk-UA" sz="1600" dirty="0" smtClean="0"/>
              <a:t>Матеріали </a:t>
            </a:r>
            <a:br>
              <a:rPr lang="uk-UA" sz="1600" dirty="0" smtClean="0"/>
            </a:br>
            <a:r>
              <a:rPr lang="uk-UA" sz="1600" dirty="0" smtClean="0"/>
              <a:t>                                                                                          на громадський огляд-конкурс </a:t>
            </a:r>
            <a:br>
              <a:rPr lang="uk-UA" sz="1600" dirty="0" smtClean="0"/>
            </a:br>
            <a:r>
              <a:rPr lang="uk-UA" sz="1600" dirty="0" smtClean="0"/>
              <a:t>                                                                                          стану умов охорони праці в закладі</a:t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2011  рік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92696"/>
            <a:ext cx="8458200" cy="323637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uk-UA" sz="3800" dirty="0" err="1" smtClean="0"/>
              <a:t>Ізмайлівська</a:t>
            </a:r>
            <a:r>
              <a:rPr lang="uk-UA" sz="3800" dirty="0" smtClean="0"/>
              <a:t> загальноосвітня школа І-ІІІ ступенів</a:t>
            </a:r>
          </a:p>
          <a:p>
            <a:pPr algn="ctr"/>
            <a:endParaRPr lang="uk-UA" dirty="0" smtClean="0"/>
          </a:p>
          <a:p>
            <a:pPr algn="ctr"/>
            <a:endParaRPr lang="uk-UA" sz="9800" dirty="0" smtClean="0"/>
          </a:p>
          <a:p>
            <a:pPr algn="ctr"/>
            <a:r>
              <a:rPr lang="uk-UA" sz="9800" dirty="0" smtClean="0"/>
              <a:t>Система  роботи </a:t>
            </a:r>
          </a:p>
          <a:p>
            <a:pPr algn="ctr"/>
            <a:r>
              <a:rPr lang="uk-UA" sz="9800" dirty="0" smtClean="0"/>
              <a:t>з охорони праці </a:t>
            </a:r>
            <a:br>
              <a:rPr lang="uk-UA" sz="9800" dirty="0" smtClean="0"/>
            </a:b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4714876" y="1500173"/>
          <a:ext cx="3771408" cy="5357827"/>
        </p:xfrm>
        <a:graphic>
          <a:graphicData uri="http://schemas.openxmlformats.org/presentationml/2006/ole">
            <p:oleObj spid="_x0000_s22534" name="Document" r:id="rId3" imgW="7559520" imgH="10740106" progId="Word.Document.8">
              <p:embed/>
            </p:oleObj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428596" y="1428736"/>
          <a:ext cx="3786214" cy="5366948"/>
        </p:xfrm>
        <a:graphic>
          <a:graphicData uri="http://schemas.openxmlformats.org/presentationml/2006/ole">
            <p:oleObj spid="_x0000_s22535" name="Document" r:id="rId4" imgW="7234841" imgH="1025560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08112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/>
              <a:t>Тиждень охорони праці  з питання  </a:t>
            </a:r>
            <a:r>
              <a:rPr lang="uk-UA" sz="2000" dirty="0" err="1" smtClean="0"/>
              <a:t>“Сприяння</a:t>
            </a:r>
            <a:r>
              <a:rPr lang="uk-UA" sz="2000" dirty="0" smtClean="0"/>
              <a:t>  здоровому способу життя та безпеки життєдіяльності ” ( січень 2011 року )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5"/>
            <a:ext cx="2191944" cy="301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2160239" cy="300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82622"/>
            <a:ext cx="2351485" cy="291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7406"/>
            <a:ext cx="2089173" cy="320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/>
              <a:t>Тиждень охорони праці з нагоди Міжнародного дня охорони праці ( квітень 2011 року )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1944216" cy="295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96952"/>
            <a:ext cx="226465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2232247" cy="28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48780"/>
            <a:ext cx="235566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63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400" dirty="0" smtClean="0"/>
              <a:t>Тиждень охорони праці з питання готовності закладу до роботи у новому навчальному році та в осінньо-зимовий період ( вересень 2011 року)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267744" cy="358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61656"/>
            <a:ext cx="241282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891" y="1514748"/>
            <a:ext cx="2476541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5432" y="3237557"/>
            <a:ext cx="2326492" cy="359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73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/>
              <a:t>Тиждень охорони праці  з  теми  “ Пожежна безпека ” (листопад  2011 року)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7"/>
            <a:ext cx="2016224" cy="301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46240"/>
            <a:ext cx="2683644" cy="34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4532" y="1340768"/>
            <a:ext cx="2379897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84984"/>
            <a:ext cx="2079028" cy="316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79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6215106"/>
          </a:xfrm>
        </p:spPr>
        <p:txBody>
          <a:bodyPr/>
          <a:lstStyle/>
          <a:p>
            <a:r>
              <a:rPr lang="uk-UA" dirty="0" smtClean="0"/>
              <a:t>   Об</a:t>
            </a:r>
            <a:r>
              <a:rPr lang="en-US" dirty="0" smtClean="0"/>
              <a:t>’</a:t>
            </a:r>
            <a:r>
              <a:rPr lang="uk-UA" dirty="0" err="1" smtClean="0"/>
              <a:t>єкти</a:t>
            </a:r>
            <a:r>
              <a:rPr lang="uk-UA" dirty="0" smtClean="0"/>
              <a:t> контролю служби охорони праці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ОО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22" y="928670"/>
            <a:ext cx="4214842" cy="14287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Кабінети підвищеної небезпеки</a:t>
            </a: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23528" y="1643050"/>
            <a:ext cx="1428760" cy="192882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Спортивна зала</a:t>
            </a: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207706" y="3039712"/>
            <a:ext cx="1500198" cy="2000264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Кабінет хімії</a:t>
            </a:r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786182" y="3000372"/>
            <a:ext cx="1714512" cy="2000264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Кабінет інформатики</a:t>
            </a:r>
            <a:endParaRPr lang="ru-RU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535346" y="3039712"/>
            <a:ext cx="1500198" cy="2000264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Кабінет фізики</a:t>
            </a:r>
            <a:endParaRPr lang="ru-RU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7380312" y="1714480"/>
            <a:ext cx="1512168" cy="200255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Майстерня</a:t>
            </a:r>
            <a:endParaRPr lang="ru-RU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67544" y="5006068"/>
            <a:ext cx="1428760" cy="157163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Їдальня</a:t>
            </a:r>
            <a:endParaRPr lang="ru-RU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7369472" y="5000636"/>
            <a:ext cx="1285884" cy="1500198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Котельня</a:t>
            </a:r>
            <a:endParaRPr lang="ru-RU" dirty="0"/>
          </a:p>
        </p:txBody>
      </p:sp>
      <p:cxnSp>
        <p:nvCxnSpPr>
          <p:cNvPr id="3" name="Прямая со стрелкой 2"/>
          <p:cNvCxnSpPr>
            <a:endCxn id="10" idx="0"/>
          </p:cNvCxnSpPr>
          <p:nvPr/>
        </p:nvCxnSpPr>
        <p:spPr>
          <a:xfrm flipH="1">
            <a:off x="2957805" y="2357430"/>
            <a:ext cx="750099" cy="6822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643438" y="2395144"/>
            <a:ext cx="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2" idx="0"/>
          </p:cNvCxnSpPr>
          <p:nvPr/>
        </p:nvCxnSpPr>
        <p:spPr>
          <a:xfrm>
            <a:off x="5638405" y="2395144"/>
            <a:ext cx="647040" cy="6445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1"/>
          </p:cNvCxnSpPr>
          <p:nvPr/>
        </p:nvCxnSpPr>
        <p:spPr>
          <a:xfrm flipH="1">
            <a:off x="1752288" y="1643050"/>
            <a:ext cx="605134" cy="201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3"/>
          </p:cNvCxnSpPr>
          <p:nvPr/>
        </p:nvCxnSpPr>
        <p:spPr>
          <a:xfrm>
            <a:off x="6572264" y="1643050"/>
            <a:ext cx="797208" cy="4177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4" idx="0"/>
          </p:cNvCxnSpPr>
          <p:nvPr/>
        </p:nvCxnSpPr>
        <p:spPr>
          <a:xfrm flipH="1">
            <a:off x="1181924" y="2357430"/>
            <a:ext cx="1301844" cy="26486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5" idx="0"/>
          </p:cNvCxnSpPr>
          <p:nvPr/>
        </p:nvCxnSpPr>
        <p:spPr>
          <a:xfrm>
            <a:off x="6572264" y="2276872"/>
            <a:ext cx="1440150" cy="27237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Профілактика  виробничого травматизму</a:t>
            </a:r>
            <a:endParaRPr lang="ru-RU" dirty="0"/>
          </a:p>
        </p:txBody>
      </p:sp>
      <p:pic>
        <p:nvPicPr>
          <p:cNvPr id="2051" name="Picture 3" descr="D:\Мои документы 2012\Охорона праці\PB2904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4000504"/>
            <a:ext cx="3415927" cy="2561945"/>
          </a:xfrm>
          <a:prstGeom prst="rect">
            <a:avLst/>
          </a:prstGeom>
          <a:noFill/>
        </p:spPr>
      </p:pic>
      <p:pic>
        <p:nvPicPr>
          <p:cNvPr id="3075" name="Picture 3" descr="L:\DCIM\100OLYMP\PC0104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87062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Documents and Settings\Admin\Рабочий стол\PC0605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1500174"/>
            <a:ext cx="2920992" cy="2190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 безпечні умови праці</a:t>
            </a:r>
            <a:endParaRPr lang="ru-RU" dirty="0"/>
          </a:p>
        </p:txBody>
      </p:sp>
      <p:pic>
        <p:nvPicPr>
          <p:cNvPr id="3074" name="Picture 2" descr="D:\Мои документы 2012\Охорона праці\PB2904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4365104"/>
            <a:ext cx="3155422" cy="2366567"/>
          </a:xfrm>
          <a:prstGeom prst="rect">
            <a:avLst/>
          </a:prstGeom>
          <a:noFill/>
        </p:spPr>
      </p:pic>
      <p:pic>
        <p:nvPicPr>
          <p:cNvPr id="3075" name="Picture 3" descr="D:\Мои документы 2012\Охорона праці\PB2504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317531" y="1674797"/>
            <a:ext cx="3682997" cy="2762248"/>
          </a:xfrm>
          <a:prstGeom prst="rect">
            <a:avLst/>
          </a:prstGeom>
          <a:noFill/>
        </p:spPr>
      </p:pic>
      <p:pic>
        <p:nvPicPr>
          <p:cNvPr id="3076" name="Picture 4" descr="D:\Мои документы 2012\Охорона праці\PB2504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921388" y="3802066"/>
            <a:ext cx="3492496" cy="2619372"/>
          </a:xfrm>
          <a:prstGeom prst="rect">
            <a:avLst/>
          </a:prstGeom>
          <a:noFill/>
        </p:spPr>
      </p:pic>
      <p:pic>
        <p:nvPicPr>
          <p:cNvPr id="23554" name="Picture 2" descr="C:\Documents and Settings\Admin\Рабочий стол\PC0605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1643050"/>
            <a:ext cx="2849554" cy="2137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Техніка  безпеки понад  усе</a:t>
            </a:r>
            <a:endParaRPr lang="ru-RU" dirty="0"/>
          </a:p>
        </p:txBody>
      </p:sp>
      <p:pic>
        <p:nvPicPr>
          <p:cNvPr id="4098" name="Picture 2" descr="D:\Мои документы 2012\Охорона праці\PB2904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3714752"/>
            <a:ext cx="3790204" cy="2842653"/>
          </a:xfrm>
          <a:prstGeom prst="rect">
            <a:avLst/>
          </a:prstGeom>
          <a:noFill/>
        </p:spPr>
      </p:pic>
      <p:pic>
        <p:nvPicPr>
          <p:cNvPr id="24578" name="Picture 2" descr="C:\Documents and Settings\Admin\Рабочий стол\PC0605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428735"/>
            <a:ext cx="3214710" cy="2411033"/>
          </a:xfrm>
          <a:prstGeom prst="rect">
            <a:avLst/>
          </a:prstGeom>
          <a:noFill/>
        </p:spPr>
      </p:pic>
      <p:pic>
        <p:nvPicPr>
          <p:cNvPr id="23554" name="Picture 2" descr="D:\Мои документы 2012\PC0705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143380"/>
            <a:ext cx="2730491" cy="2047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Заходи безпеки у шкільній майстерні</a:t>
            </a:r>
            <a:endParaRPr lang="ru-RU" dirty="0"/>
          </a:p>
        </p:txBody>
      </p:sp>
      <p:pic>
        <p:nvPicPr>
          <p:cNvPr id="5122" name="Picture 2" descr="D:\Мои документы 2012\Охорона праці\PB2904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4293096"/>
            <a:ext cx="3240360" cy="2430270"/>
          </a:xfrm>
          <a:prstGeom prst="rect">
            <a:avLst/>
          </a:prstGeom>
          <a:noFill/>
        </p:spPr>
      </p:pic>
      <p:pic>
        <p:nvPicPr>
          <p:cNvPr id="5123" name="Picture 3" descr="D:\Мои документы 2012\Охорона праці\Изображение 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1610323"/>
            <a:ext cx="3214678" cy="2411009"/>
          </a:xfrm>
          <a:prstGeom prst="rect">
            <a:avLst/>
          </a:prstGeom>
          <a:noFill/>
        </p:spPr>
      </p:pic>
      <p:pic>
        <p:nvPicPr>
          <p:cNvPr id="4098" name="Picture 2" descr="L:\DCIM\100OLYMP\PC0104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8371"/>
            <a:ext cx="3055888" cy="22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L:\DCIM\100OLYMP\PC0104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3480" y="4021332"/>
            <a:ext cx="3583947" cy="26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600079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Охорона праці </a:t>
            </a:r>
            <a:r>
              <a:rPr lang="uk-UA" dirty="0" smtClean="0"/>
              <a:t>- це система правових, соціально-економічних, організаційно-технічних, санітарно-гігієнічних і лікувально-профілактичних заходів і засобів, спрямованих на збереження здоров'я і працездатності людини в процесі праці.</a:t>
            </a:r>
            <a:endParaRPr lang="ru-RU" dirty="0" smtClean="0"/>
          </a:p>
          <a:p>
            <a:pPr algn="just"/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Головною метою охорони праці </a:t>
            </a:r>
            <a:r>
              <a:rPr lang="uk-UA" dirty="0" smtClean="0"/>
              <a:t>є створення на кожному робочому місці безпечних умов праці, умов безпечної експлуатації обладнання, зменшення або повна нейтралізація дії шкідливих і небезпечних виробничих факторів на організм людини і, як наслідок, зниження виробничого травматизму та професійних захворювань.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Виробнича санітарія та Гігієна праці у шкільній  Їдальні</a:t>
            </a:r>
            <a:endParaRPr lang="ru-RU" dirty="0"/>
          </a:p>
        </p:txBody>
      </p:sp>
      <p:pic>
        <p:nvPicPr>
          <p:cNvPr id="6146" name="Picture 2" descr="D:\Мои документы 2012\Охорона праці\PB2504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1450578"/>
            <a:ext cx="3155422" cy="2366567"/>
          </a:xfrm>
          <a:prstGeom prst="rect">
            <a:avLst/>
          </a:prstGeom>
          <a:noFill/>
        </p:spPr>
      </p:pic>
      <p:pic>
        <p:nvPicPr>
          <p:cNvPr id="6147" name="Picture 3" descr="D:\Мои документы 2012\Охорона праці\PB2504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4055890"/>
            <a:ext cx="3312368" cy="2484276"/>
          </a:xfrm>
          <a:prstGeom prst="rect">
            <a:avLst/>
          </a:prstGeom>
          <a:noFill/>
        </p:spPr>
      </p:pic>
      <p:pic>
        <p:nvPicPr>
          <p:cNvPr id="5122" name="Picture 2" descr="L:\DCIM\100OLYMP\PB3004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486"/>
            <a:ext cx="3600399" cy="254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L:\DCIM\100OLYMP\PB30048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098" y="4221088"/>
            <a:ext cx="3285909" cy="24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/>
              <a:t>Профілактика  виробничого травматизму </a:t>
            </a:r>
            <a:endParaRPr lang="ru-RU" sz="2400" dirty="0"/>
          </a:p>
        </p:txBody>
      </p:sp>
      <p:pic>
        <p:nvPicPr>
          <p:cNvPr id="8194" name="Picture 2" descr="D:\Мои документы 2012\Охорона праці\PB250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3356992"/>
            <a:ext cx="4389068" cy="3291801"/>
          </a:xfrm>
          <a:prstGeom prst="rect">
            <a:avLst/>
          </a:prstGeom>
          <a:noFill/>
        </p:spPr>
      </p:pic>
      <p:pic>
        <p:nvPicPr>
          <p:cNvPr id="8195" name="Picture 3" descr="D:\Мои документы 2012\Охорона праці\PB2504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786190"/>
            <a:ext cx="3706810" cy="2780108"/>
          </a:xfrm>
          <a:prstGeom prst="rect">
            <a:avLst/>
          </a:prstGeom>
          <a:noFill/>
        </p:spPr>
      </p:pic>
      <p:pic>
        <p:nvPicPr>
          <p:cNvPr id="25602" name="Picture 2" descr="C:\Documents and Settings\Admin\Рабочий стол\PC0605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071545"/>
            <a:ext cx="3500462" cy="2625347"/>
          </a:xfrm>
          <a:prstGeom prst="rect">
            <a:avLst/>
          </a:prstGeom>
          <a:noFill/>
        </p:spPr>
      </p:pic>
      <p:pic>
        <p:nvPicPr>
          <p:cNvPr id="25603" name="Picture 3" descr="C:\Documents and Settings\Admin\Рабочий стол\PC0605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1142984"/>
            <a:ext cx="2778116" cy="2083587"/>
          </a:xfrm>
          <a:prstGeom prst="rect">
            <a:avLst/>
          </a:prstGeom>
          <a:noFill/>
        </p:spPr>
      </p:pic>
      <p:pic>
        <p:nvPicPr>
          <p:cNvPr id="25604" name="Picture 4" descr="C:\Documents and Settings\Admin\Рабочий стол\PC06052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0198" y="1285860"/>
            <a:ext cx="2563802" cy="192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На контролі у профспілок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928926" y="2000240"/>
            <a:ext cx="3000396" cy="1643074"/>
          </a:xfrm>
          <a:prstGeom prst="flowChartAlternateProcess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Співпраця профспілки</a:t>
            </a:r>
          </a:p>
          <a:p>
            <a:pPr algn="ctr"/>
            <a:r>
              <a:rPr lang="uk-UA" dirty="0" smtClean="0"/>
              <a:t>та  адміністрації школи</a:t>
            </a:r>
            <a:endParaRPr lang="ru-RU" dirty="0"/>
          </a:p>
        </p:txBody>
      </p:sp>
      <p:sp>
        <p:nvSpPr>
          <p:cNvPr id="9" name="Капля 8"/>
          <p:cNvSpPr/>
          <p:nvPr/>
        </p:nvSpPr>
        <p:spPr>
          <a:xfrm>
            <a:off x="1857356" y="3857628"/>
            <a:ext cx="2143140" cy="1928826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Колективний договір</a:t>
            </a:r>
            <a:endParaRPr lang="ru-RU" dirty="0"/>
          </a:p>
        </p:txBody>
      </p:sp>
      <p:sp>
        <p:nvSpPr>
          <p:cNvPr id="10" name="Капля 9"/>
          <p:cNvSpPr/>
          <p:nvPr/>
        </p:nvSpPr>
        <p:spPr>
          <a:xfrm rot="16200000">
            <a:off x="4941136" y="3774244"/>
            <a:ext cx="1822809" cy="2132453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dirty="0" smtClean="0"/>
              <a:t>Комісія </a:t>
            </a:r>
          </a:p>
          <a:p>
            <a:pPr algn="ctr"/>
            <a:r>
              <a:rPr lang="uk-UA" dirty="0" smtClean="0"/>
              <a:t>з охорони   праці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Колективний   договір</a:t>
            </a:r>
            <a:endParaRPr lang="ru-RU" dirty="0"/>
          </a:p>
        </p:txBody>
      </p:sp>
      <p:pic>
        <p:nvPicPr>
          <p:cNvPr id="10242" name="Picture 2" descr="D:\Мои документы 2012\Охорона праці\PB2904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293058" y="3079083"/>
            <a:ext cx="4058716" cy="3044037"/>
          </a:xfrm>
          <a:prstGeom prst="rect">
            <a:avLst/>
          </a:prstGeom>
          <a:noFill/>
        </p:spPr>
      </p:pic>
      <p:pic>
        <p:nvPicPr>
          <p:cNvPr id="10243" name="Picture 3" descr="D:\Мои документы 2012\Охорона праці\PB2904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1357298"/>
            <a:ext cx="2786082" cy="2089562"/>
          </a:xfrm>
          <a:prstGeom prst="rect">
            <a:avLst/>
          </a:prstGeom>
          <a:noFill/>
        </p:spPr>
      </p:pic>
      <p:pic>
        <p:nvPicPr>
          <p:cNvPr id="10244" name="Picture 4" descr="D:\Мои документы 2012\Охорона праці\PB2904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679289" y="3464719"/>
            <a:ext cx="3714775" cy="2786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Матеріали  комісії  з  охорони праці</a:t>
            </a:r>
            <a:endParaRPr lang="ru-RU" dirty="0"/>
          </a:p>
        </p:txBody>
      </p:sp>
      <p:pic>
        <p:nvPicPr>
          <p:cNvPr id="11266" name="Picture 2" descr="D:\Мои документы 2012\Охорона праці\Изображение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7003" y="4092975"/>
            <a:ext cx="3166537" cy="2374903"/>
          </a:xfrm>
          <a:prstGeom prst="rect">
            <a:avLst/>
          </a:prstGeom>
          <a:noFill/>
          <a:ln w="38100">
            <a:solidFill>
              <a:srgbClr val="002060"/>
            </a:solidFill>
            <a:prstDash val="solid"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54626"/>
            <a:ext cx="1800200" cy="2578351"/>
          </a:xfrm>
          <a:prstGeom prst="rect">
            <a:avLst/>
          </a:prstGeom>
          <a:solidFill>
            <a:srgbClr val="FFFF00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8038"/>
            <a:ext cx="1944216" cy="2556910"/>
          </a:xfrm>
          <a:prstGeom prst="rect">
            <a:avLst/>
          </a:prstGeom>
          <a:solidFill>
            <a:srgbClr val="92D050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8038"/>
            <a:ext cx="1800200" cy="2560822"/>
          </a:xfrm>
          <a:prstGeom prst="rect">
            <a:avLst/>
          </a:prstGeom>
          <a:solidFill>
            <a:srgbClr val="00B0F0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8039"/>
            <a:ext cx="2562825" cy="36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dirty="0" smtClean="0"/>
              <a:t>Навчання та перевірка знань працівників школи з питань охорони праці</a:t>
            </a:r>
            <a:endParaRPr lang="ru-RU" sz="2000" dirty="0"/>
          </a:p>
        </p:txBody>
      </p:sp>
      <p:pic>
        <p:nvPicPr>
          <p:cNvPr id="12290" name="Picture 2" descr="D:\Мои документы 2012\Охорона праці\Изображение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428736"/>
            <a:ext cx="3172912" cy="2379684"/>
          </a:xfrm>
          <a:prstGeom prst="rect">
            <a:avLst/>
          </a:prstGeom>
          <a:noFill/>
        </p:spPr>
      </p:pic>
      <p:pic>
        <p:nvPicPr>
          <p:cNvPr id="12291" name="Picture 3" descr="D:\Мои документы 2012\Охорона праці\Изображение 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857628"/>
            <a:ext cx="3857652" cy="2893239"/>
          </a:xfrm>
          <a:prstGeom prst="rect">
            <a:avLst/>
          </a:prstGeom>
          <a:noFill/>
        </p:spPr>
      </p:pic>
      <p:pic>
        <p:nvPicPr>
          <p:cNvPr id="7170" name="Picture 2" descr="image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300" y="1467069"/>
            <a:ext cx="3249611" cy="460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 smtClean="0"/>
              <a:t>Дотримання правил з техніки безпеки – </a:t>
            </a:r>
            <a:br>
              <a:rPr lang="uk-UA" sz="2400" dirty="0" smtClean="0"/>
            </a:br>
            <a:r>
              <a:rPr lang="uk-UA" sz="2400" dirty="0" smtClean="0"/>
              <a:t>запорука збереження життя і здоров</a:t>
            </a:r>
            <a:r>
              <a:rPr lang="en-US" sz="2400" dirty="0" smtClean="0"/>
              <a:t>’</a:t>
            </a:r>
            <a:r>
              <a:rPr lang="uk-UA" sz="2400" dirty="0" smtClean="0"/>
              <a:t>я </a:t>
            </a:r>
            <a:br>
              <a:rPr lang="uk-UA" sz="2400" dirty="0" smtClean="0"/>
            </a:br>
            <a:r>
              <a:rPr lang="uk-UA" sz="2400" dirty="0" smtClean="0"/>
              <a:t>працівників навчального закладу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uk-UA" sz="2800" dirty="0" smtClean="0"/>
              <a:t>  Питання охорони праці – важлива вимога сьогодення. Завдяки тісній співпраці адміністрації школи, служби охорони праці  та профспілкового комітету з </a:t>
            </a:r>
            <a:r>
              <a:rPr lang="uk-UA" sz="2800" smtClean="0"/>
              <a:t>питань створення безпечних </a:t>
            </a:r>
            <a:r>
              <a:rPr lang="uk-UA" sz="2800" dirty="0" smtClean="0"/>
              <a:t>умов праці протягом 2011 року не зафіксовано жодного випадку побутового і  виробничого травматизму серед працівників закладу.  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~1\Admin\LOCALS~1\Temp\FineReader10\media\image1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Співпраця школи із органами місцевого самоврядування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3774124" cy="48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571612"/>
            <a:ext cx="3338451" cy="48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64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91102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uk-UA" sz="2000" dirty="0" err="1" smtClean="0">
                <a:solidFill>
                  <a:schemeClr val="tx1"/>
                </a:solidFill>
              </a:rPr>
              <a:t>Внутрішкільний</a:t>
            </a:r>
            <a:r>
              <a:rPr lang="uk-UA" sz="2000" dirty="0" smtClean="0">
                <a:solidFill>
                  <a:schemeClr val="tx1"/>
                </a:solidFill>
              </a:rPr>
              <a:t> контроль за веденням шкільної документації </a:t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з питань охорони праці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71802" y="1357298"/>
            <a:ext cx="3000396" cy="5595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Директор</a:t>
            </a:r>
            <a:endParaRPr lang="ru-RU" dirty="0"/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3178959" y="1900948"/>
            <a:ext cx="2786082" cy="925844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Заступник директора з НВР</a:t>
            </a:r>
            <a:endParaRPr lang="ru-RU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6876256" y="2269518"/>
            <a:ext cx="1656184" cy="64921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Голова ПК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419872" y="3068960"/>
            <a:ext cx="2545169" cy="72008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Завідуючі кабінетами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356528" y="5265204"/>
            <a:ext cx="1339210" cy="129614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За результатами контролю прийняття рішень</a:t>
            </a:r>
            <a:endParaRPr lang="ru-RU" sz="1400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11560" y="3984352"/>
            <a:ext cx="2808312" cy="93610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Журнали реєстрації інструктажів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356528" y="4005064"/>
            <a:ext cx="3024336" cy="93610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Журнал адміністративного оперативно - громадського контролю</a:t>
            </a: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611560" y="5229200"/>
            <a:ext cx="1152128" cy="136815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Вчасність реєстрації інструктажів</a:t>
            </a:r>
            <a:endParaRPr lang="ru-RU" sz="1400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005968" y="5229200"/>
            <a:ext cx="1224136" cy="136815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Наявність номерів інструкцій та підписів</a:t>
            </a:r>
            <a:endParaRPr lang="ru-RU" sz="1400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7119168" y="5229200"/>
            <a:ext cx="1440160" cy="129614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Дотримання трьох ступенів контролю</a:t>
            </a:r>
            <a:endParaRPr lang="ru-RU" sz="1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072198" y="1637065"/>
            <a:ext cx="1632150" cy="567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6" idx="0"/>
          </p:cNvCxnSpPr>
          <p:nvPr/>
        </p:nvCxnSpPr>
        <p:spPr>
          <a:xfrm>
            <a:off x="4692456" y="2826792"/>
            <a:ext cx="1" cy="24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195736" y="3429000"/>
            <a:ext cx="1034368" cy="5553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26133" y="3429000"/>
            <a:ext cx="862140" cy="5553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2"/>
          </p:cNvCxnSpPr>
          <p:nvPr/>
        </p:nvCxnSpPr>
        <p:spPr>
          <a:xfrm flipH="1">
            <a:off x="7596336" y="2918730"/>
            <a:ext cx="108012" cy="6542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403648" y="4941168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483768" y="4920456"/>
            <a:ext cx="229152" cy="3087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7" idx="0"/>
          </p:cNvCxnSpPr>
          <p:nvPr/>
        </p:nvCxnSpPr>
        <p:spPr>
          <a:xfrm flipH="1">
            <a:off x="6026133" y="4941168"/>
            <a:ext cx="274059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2" idx="0"/>
          </p:cNvCxnSpPr>
          <p:nvPr/>
        </p:nvCxnSpPr>
        <p:spPr>
          <a:xfrm>
            <a:off x="7704348" y="4941168"/>
            <a:ext cx="13490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Розпорядження адміністрації школи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2179690"/>
              </p:ext>
            </p:extLst>
          </p:nvPr>
        </p:nvGraphicFramePr>
        <p:xfrm>
          <a:off x="4860032" y="1556792"/>
          <a:ext cx="3384376" cy="5160215"/>
        </p:xfrm>
        <a:graphic>
          <a:graphicData uri="http://schemas.openxmlformats.org/presentationml/2006/ole">
            <p:oleObj spid="_x0000_s1034" name="Document" r:id="rId3" imgW="6658994" imgH="10155172" progId="Word.Document.8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44415491"/>
              </p:ext>
            </p:extLst>
          </p:nvPr>
        </p:nvGraphicFramePr>
        <p:xfrm>
          <a:off x="971600" y="1570260"/>
          <a:ext cx="3384376" cy="5282928"/>
        </p:xfrm>
        <a:graphic>
          <a:graphicData uri="http://schemas.openxmlformats.org/presentationml/2006/ole">
            <p:oleObj spid="_x0000_s1035" name="Document" r:id="rId4" imgW="6452151" imgH="10069502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008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Наказ про затвердження Системи управління  охороною праці в школі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86994095"/>
              </p:ext>
            </p:extLst>
          </p:nvPr>
        </p:nvGraphicFramePr>
        <p:xfrm>
          <a:off x="2987824" y="1556791"/>
          <a:ext cx="3528392" cy="5242415"/>
        </p:xfrm>
        <a:graphic>
          <a:graphicData uri="http://schemas.openxmlformats.org/presentationml/2006/ole">
            <p:oleObj spid="_x0000_s2054" name="Document" r:id="rId3" imgW="6393052" imgH="9499686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237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Система роботи з охорони праці</a:t>
            </a:r>
            <a:endParaRPr lang="ru-RU" dirty="0"/>
          </a:p>
        </p:txBody>
      </p:sp>
      <p:pic>
        <p:nvPicPr>
          <p:cNvPr id="1026" name="Picture 2" descr="D:\Мои документы 2012\система ОП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285720" y="1571612"/>
            <a:ext cx="3166869" cy="452596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571612"/>
            <a:ext cx="2943957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Служба охорони праці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mtClean="0"/>
          </a:p>
          <a:p>
            <a:endParaRPr lang="ru-RU" dirty="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57158" y="1070020"/>
          <a:ext cx="4071934" cy="5787980"/>
        </p:xfrm>
        <a:graphic>
          <a:graphicData uri="http://schemas.openxmlformats.org/presentationml/2006/ole">
            <p:oleObj spid="_x0000_s20486" name="Document" r:id="rId3" imgW="7426550" imgH="10557247" progId="Word.Document.8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643438" y="1114622"/>
          <a:ext cx="4071966" cy="5743378"/>
        </p:xfrm>
        <a:graphic>
          <a:graphicData uri="http://schemas.openxmlformats.org/presentationml/2006/ole">
            <p:oleObj spid="_x0000_s20487" name="Document" r:id="rId4" imgW="7396640" imgH="1043522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498</TotalTime>
  <Words>353</Words>
  <Application>Microsoft Office PowerPoint</Application>
  <PresentationFormat>Экран (4:3)</PresentationFormat>
  <Paragraphs>59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Трек</vt:lpstr>
      <vt:lpstr>Document</vt:lpstr>
      <vt:lpstr>                                                                       Матеріали                                                                                            на громадський огляд-конкурс                                                                                            стану умов охорони праці в закладі  2011  рік </vt:lpstr>
      <vt:lpstr>Слайд 2</vt:lpstr>
      <vt:lpstr>Слайд 3</vt:lpstr>
      <vt:lpstr>Співпраця школи із органами місцевого самоврядування</vt:lpstr>
      <vt:lpstr>Внутрішкільний контроль за веденням шкільної документації  з питань охорони праці</vt:lpstr>
      <vt:lpstr>Розпорядження адміністрації школи</vt:lpstr>
      <vt:lpstr>Наказ про затвердження Системи управління  охороною праці в школі</vt:lpstr>
      <vt:lpstr>  Система роботи з охорони праці</vt:lpstr>
      <vt:lpstr>Служба охорони праці</vt:lpstr>
      <vt:lpstr>Слайд 10</vt:lpstr>
      <vt:lpstr>Тиждень охорони праці  з питання  “Сприяння  здоровому способу життя та безпеки життєдіяльності ” ( січень 2011 року )</vt:lpstr>
      <vt:lpstr>Тиждень охорони праці з нагоди Міжнародного дня охорони праці ( квітень 2011 року )</vt:lpstr>
      <vt:lpstr>Тиждень охорони праці з питання готовності закладу до роботи у новому навчальному році та в осінньо-зимовий період ( вересень 2011 року)</vt:lpstr>
      <vt:lpstr>Тиждень охорони праці  з  теми  “ Пожежна безпека ” (листопад  2011 року)</vt:lpstr>
      <vt:lpstr>Слайд 15</vt:lpstr>
      <vt:lpstr>Профілактика  виробничого травматизму</vt:lpstr>
      <vt:lpstr>За безпечні умови праці</vt:lpstr>
      <vt:lpstr>Техніка  безпеки понад  усе</vt:lpstr>
      <vt:lpstr>Заходи безпеки у шкільній майстерні</vt:lpstr>
      <vt:lpstr>Виробнича санітарія та Гігієна праці у шкільній  Їдальні</vt:lpstr>
      <vt:lpstr>Профілактика  виробничого травматизму </vt:lpstr>
      <vt:lpstr>           На контролі у профспілок</vt:lpstr>
      <vt:lpstr>Колективний   договір</vt:lpstr>
      <vt:lpstr>Матеріали  комісії  з  охорони праці</vt:lpstr>
      <vt:lpstr>Навчання та перевірка знань працівників школи з питань охорони праці</vt:lpstr>
      <vt:lpstr>Дотримання правил з техніки безпеки –  запорука збереження життя і здоров’я  працівників навчального закладу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44</cp:revision>
  <dcterms:created xsi:type="dcterms:W3CDTF">2011-11-29T10:03:54Z</dcterms:created>
  <dcterms:modified xsi:type="dcterms:W3CDTF">2015-01-17T13:06:16Z</dcterms:modified>
</cp:coreProperties>
</file>