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283" r:id="rId3"/>
    <p:sldId id="282" r:id="rId4"/>
    <p:sldId id="295" r:id="rId5"/>
    <p:sldId id="261" r:id="rId6"/>
    <p:sldId id="274" r:id="rId7"/>
    <p:sldId id="299" r:id="rId8"/>
    <p:sldId id="298" r:id="rId9"/>
    <p:sldId id="286" r:id="rId10"/>
    <p:sldId id="291" r:id="rId11"/>
    <p:sldId id="285" r:id="rId12"/>
    <p:sldId id="262" r:id="rId13"/>
    <p:sldId id="287" r:id="rId14"/>
    <p:sldId id="288" r:id="rId15"/>
    <p:sldId id="259" r:id="rId16"/>
    <p:sldId id="264" r:id="rId17"/>
    <p:sldId id="267" r:id="rId18"/>
    <p:sldId id="296" r:id="rId19"/>
    <p:sldId id="273" r:id="rId20"/>
    <p:sldId id="272" r:id="rId21"/>
    <p:sldId id="297" r:id="rId22"/>
    <p:sldId id="270" r:id="rId23"/>
    <p:sldId id="293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B7C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4624" autoAdjust="0"/>
  </p:normalViewPr>
  <p:slideViewPr>
    <p:cSldViewPr>
      <p:cViewPr>
        <p:scale>
          <a:sx n="75" d="100"/>
          <a:sy n="75" d="100"/>
        </p:scale>
        <p:origin x="-1056" y="-6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531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кількість травмованих працівників</c:v>
                </c:pt>
              </c:strCache>
            </c:strRef>
          </c:tx>
          <c:invertIfNegative val="0"/>
          <c:cat>
            <c:numRef>
              <c:f>Лист1!$A$2:$A$7</c:f>
              <c:numCache>
                <c:formatCode>General</c:formatCode>
                <c:ptCount val="6"/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Лист1!$A$2:$A$7</c:f>
              <c:numCache>
                <c:formatCode>General</c:formatCode>
                <c:ptCount val="6"/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numRef>
              <c:f>Лист1!$A$2:$A$7</c:f>
              <c:numCache>
                <c:formatCode>General</c:formatCode>
                <c:ptCount val="6"/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4411776"/>
        <c:axId val="196791296"/>
        <c:axId val="0"/>
      </c:bar3DChart>
      <c:catAx>
        <c:axId val="94411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6791296"/>
        <c:crosses val="autoZero"/>
        <c:auto val="1"/>
        <c:lblAlgn val="ctr"/>
        <c:lblOffset val="100"/>
        <c:noMultiLvlLbl val="0"/>
      </c:catAx>
      <c:valAx>
        <c:axId val="196791296"/>
        <c:scaling>
          <c:orientation val="minMax"/>
          <c:max val="3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4411776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FD3953-4160-4C50-8929-F84345B72EB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5C19AC-6C21-4DA3-A878-C7D62930ECE6}">
      <dgm:prSet phldrT="[Текст]"/>
      <dgm:spPr/>
      <dgm:t>
        <a:bodyPr/>
        <a:lstStyle/>
        <a:p>
          <a:endParaRPr lang="ru-RU" dirty="0"/>
        </a:p>
      </dgm:t>
    </dgm:pt>
    <dgm:pt modelId="{51921EDD-9A02-4717-9D0A-EB6622966BBE}" type="parTrans" cxnId="{8E6EABE8-D186-45FC-8367-252C5E8CE62A}">
      <dgm:prSet/>
      <dgm:spPr/>
      <dgm:t>
        <a:bodyPr/>
        <a:lstStyle/>
        <a:p>
          <a:endParaRPr lang="ru-RU"/>
        </a:p>
      </dgm:t>
    </dgm:pt>
    <dgm:pt modelId="{6E9C3C16-F93C-40DE-AD0D-D8090EBE0EB9}" type="sibTrans" cxnId="{8E6EABE8-D186-45FC-8367-252C5E8CE62A}">
      <dgm:prSet/>
      <dgm:spPr/>
      <dgm:t>
        <a:bodyPr/>
        <a:lstStyle/>
        <a:p>
          <a:endParaRPr lang="ru-RU"/>
        </a:p>
      </dgm:t>
    </dgm:pt>
    <dgm:pt modelId="{2295C4CA-80D2-4A6F-964D-B2C7070D8507}">
      <dgm:prSet phldrT="[Текст]"/>
      <dgm:spPr/>
      <dgm:t>
        <a:bodyPr/>
        <a:lstStyle/>
        <a:p>
          <a:endParaRPr lang="ru-RU" dirty="0"/>
        </a:p>
      </dgm:t>
    </dgm:pt>
    <dgm:pt modelId="{1E2D133E-C9ED-45FA-83A2-E8DDE1178753}" type="parTrans" cxnId="{9ED62849-CEEF-4BFF-AF75-B8A185386C64}">
      <dgm:prSet/>
      <dgm:spPr/>
      <dgm:t>
        <a:bodyPr/>
        <a:lstStyle/>
        <a:p>
          <a:endParaRPr lang="ru-RU"/>
        </a:p>
      </dgm:t>
    </dgm:pt>
    <dgm:pt modelId="{97033194-6568-44E5-A072-567250A73DAB}" type="sibTrans" cxnId="{9ED62849-CEEF-4BFF-AF75-B8A185386C64}">
      <dgm:prSet/>
      <dgm:spPr/>
      <dgm:t>
        <a:bodyPr/>
        <a:lstStyle/>
        <a:p>
          <a:endParaRPr lang="ru-RU"/>
        </a:p>
      </dgm:t>
    </dgm:pt>
    <dgm:pt modelId="{12DC6995-5C4F-47CD-B479-1F7D28C1FE0E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300" dirty="0"/>
        </a:p>
      </dgm:t>
    </dgm:pt>
    <dgm:pt modelId="{0443CF40-E013-41C5-9C86-E990DBDDF4BA}" type="parTrans" cxnId="{24B81F44-59CA-44D8-A74F-D1F2ADC23FAF}">
      <dgm:prSet/>
      <dgm:spPr/>
      <dgm:t>
        <a:bodyPr/>
        <a:lstStyle/>
        <a:p>
          <a:endParaRPr lang="ru-RU"/>
        </a:p>
      </dgm:t>
    </dgm:pt>
    <dgm:pt modelId="{FE95F0DE-C4FA-4D45-8550-F142D9114B30}" type="sibTrans" cxnId="{24B81F44-59CA-44D8-A74F-D1F2ADC23FAF}">
      <dgm:prSet/>
      <dgm:spPr/>
      <dgm:t>
        <a:bodyPr/>
        <a:lstStyle/>
        <a:p>
          <a:endParaRPr lang="ru-RU"/>
        </a:p>
      </dgm:t>
    </dgm:pt>
    <dgm:pt modelId="{2ECA6E29-3B5C-4416-9646-835FCC849484}">
      <dgm:prSet phldrT="[Текст]"/>
      <dgm:spPr/>
      <dgm:t>
        <a:bodyPr/>
        <a:lstStyle/>
        <a:p>
          <a:endParaRPr lang="ru-RU" dirty="0"/>
        </a:p>
      </dgm:t>
    </dgm:pt>
    <dgm:pt modelId="{D4CBC6BD-A734-4D0A-94C3-87227E41EF38}" type="parTrans" cxnId="{814D4988-2B8C-41F0-99AD-FE157D1AFC34}">
      <dgm:prSet/>
      <dgm:spPr/>
      <dgm:t>
        <a:bodyPr/>
        <a:lstStyle/>
        <a:p>
          <a:endParaRPr lang="ru-RU"/>
        </a:p>
      </dgm:t>
    </dgm:pt>
    <dgm:pt modelId="{FCCD7CC1-4644-4A06-8962-C07A212B777F}" type="sibTrans" cxnId="{814D4988-2B8C-41F0-99AD-FE157D1AFC34}">
      <dgm:prSet/>
      <dgm:spPr/>
      <dgm:t>
        <a:bodyPr/>
        <a:lstStyle/>
        <a:p>
          <a:endParaRPr lang="ru-RU"/>
        </a:p>
      </dgm:t>
    </dgm:pt>
    <dgm:pt modelId="{53E70256-1B06-4604-9F36-139772708028}">
      <dgm:prSet phldrT="[Текст]"/>
      <dgm:spPr/>
      <dgm:t>
        <a:bodyPr/>
        <a:lstStyle/>
        <a:p>
          <a:pPr marL="114300" indent="0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300" dirty="0"/>
        </a:p>
      </dgm:t>
    </dgm:pt>
    <dgm:pt modelId="{4A8A7B13-4F2A-47EF-933A-C2A3230137C2}" type="parTrans" cxnId="{F3963EC9-DDD4-42C4-948B-647C8EBCF48D}">
      <dgm:prSet/>
      <dgm:spPr/>
      <dgm:t>
        <a:bodyPr/>
        <a:lstStyle/>
        <a:p>
          <a:endParaRPr lang="ru-RU"/>
        </a:p>
      </dgm:t>
    </dgm:pt>
    <dgm:pt modelId="{4948942B-87A9-48DD-B2DB-644E2F3F5E4D}" type="sibTrans" cxnId="{F3963EC9-DDD4-42C4-948B-647C8EBCF48D}">
      <dgm:prSet/>
      <dgm:spPr/>
      <dgm:t>
        <a:bodyPr/>
        <a:lstStyle/>
        <a:p>
          <a:endParaRPr lang="ru-RU"/>
        </a:p>
      </dgm:t>
    </dgm:pt>
    <dgm:pt modelId="{A7DECF31-7DEB-4DC7-9801-0D1A36D25B9D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400" dirty="0" smtClean="0"/>
            <a:t>Заходи з охорони праці згідно плану школи</a:t>
          </a:r>
          <a:endParaRPr lang="ru-RU" sz="1400" dirty="0"/>
        </a:p>
      </dgm:t>
    </dgm:pt>
    <dgm:pt modelId="{7C9C2BE9-68E1-4246-AF0D-8825968108BB}" type="parTrans" cxnId="{0FAE8BEB-77EE-4AA3-BDDE-DC1AF714AC4F}">
      <dgm:prSet/>
      <dgm:spPr/>
      <dgm:t>
        <a:bodyPr/>
        <a:lstStyle/>
        <a:p>
          <a:endParaRPr lang="ru-RU"/>
        </a:p>
      </dgm:t>
    </dgm:pt>
    <dgm:pt modelId="{0796D4A5-71EB-485D-8CF7-9ECC917F76BA}" type="sibTrans" cxnId="{0FAE8BEB-77EE-4AA3-BDDE-DC1AF714AC4F}">
      <dgm:prSet/>
      <dgm:spPr/>
      <dgm:t>
        <a:bodyPr/>
        <a:lstStyle/>
        <a:p>
          <a:endParaRPr lang="ru-RU"/>
        </a:p>
      </dgm:t>
    </dgm:pt>
    <dgm:pt modelId="{C5EFE4D8-334D-4B60-BA0A-6EC1E5F46316}">
      <dgm:prSet phldrT="[Текст]"/>
      <dgm:spPr/>
      <dgm:t>
        <a:bodyPr/>
        <a:lstStyle/>
        <a:p>
          <a:pPr marL="114300" indent="0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300" dirty="0"/>
        </a:p>
      </dgm:t>
    </dgm:pt>
    <dgm:pt modelId="{97B862A5-0563-47BF-BDBC-3662C69DE4B7}" type="parTrans" cxnId="{573EA3E4-E5C9-4DCF-8F64-F2F454F18A89}">
      <dgm:prSet/>
      <dgm:spPr/>
      <dgm:t>
        <a:bodyPr/>
        <a:lstStyle/>
        <a:p>
          <a:endParaRPr lang="ru-RU"/>
        </a:p>
      </dgm:t>
    </dgm:pt>
    <dgm:pt modelId="{32F8F2CB-A67B-48C8-9F0C-8EF7CA92D224}" type="sibTrans" cxnId="{573EA3E4-E5C9-4DCF-8F64-F2F454F18A89}">
      <dgm:prSet/>
      <dgm:spPr/>
      <dgm:t>
        <a:bodyPr/>
        <a:lstStyle/>
        <a:p>
          <a:endParaRPr lang="ru-RU"/>
        </a:p>
      </dgm:t>
    </dgm:pt>
    <dgm:pt modelId="{B29CDFC5-664D-4069-9E0F-3C2F3BD06581}">
      <dgm:prSet phldrT="[Текст]" custT="1"/>
      <dgm:spPr/>
      <dgm:t>
        <a:bodyPr/>
        <a:lstStyle/>
        <a:p>
          <a:pPr marL="114300" indent="0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1400" dirty="0" smtClean="0"/>
            <a:t>Відповідальні за організацію роботи з питань ОП</a:t>
          </a:r>
          <a:endParaRPr lang="ru-RU" sz="1400" dirty="0"/>
        </a:p>
      </dgm:t>
    </dgm:pt>
    <dgm:pt modelId="{B28E89D6-967C-4E3A-9CE9-337903E16B74}" type="parTrans" cxnId="{4BB3FC1D-6783-4114-8919-EACFCDE15C15}">
      <dgm:prSet/>
      <dgm:spPr/>
      <dgm:t>
        <a:bodyPr/>
        <a:lstStyle/>
        <a:p>
          <a:endParaRPr lang="ru-RU"/>
        </a:p>
      </dgm:t>
    </dgm:pt>
    <dgm:pt modelId="{A8F3C12B-9D7C-4DC6-8C7C-6416F8CFC717}" type="sibTrans" cxnId="{4BB3FC1D-6783-4114-8919-EACFCDE15C15}">
      <dgm:prSet/>
      <dgm:spPr/>
      <dgm:t>
        <a:bodyPr/>
        <a:lstStyle/>
        <a:p>
          <a:endParaRPr lang="ru-RU"/>
        </a:p>
      </dgm:t>
    </dgm:pt>
    <dgm:pt modelId="{9BF03261-2C00-4F3F-B0FC-F542650C22D6}">
      <dgm:prSet phldrT="[Текст]" custT="1"/>
      <dgm:spPr/>
      <dgm:t>
        <a:bodyPr/>
        <a:lstStyle/>
        <a:p>
          <a:pPr marL="114300" marR="0" indent="0" defTabSz="577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uk-UA" sz="1400" dirty="0" smtClean="0"/>
            <a:t>Навчання працівників з питань ОП</a:t>
          </a:r>
          <a:endParaRPr lang="ru-RU" sz="1400" dirty="0"/>
        </a:p>
      </dgm:t>
    </dgm:pt>
    <dgm:pt modelId="{A71994FD-19B3-43EB-A71E-466D76B09093}" type="parTrans" cxnId="{EA94A46A-CD27-40F1-B6B4-D252EE382F95}">
      <dgm:prSet/>
      <dgm:spPr/>
      <dgm:t>
        <a:bodyPr/>
        <a:lstStyle/>
        <a:p>
          <a:endParaRPr lang="ru-RU"/>
        </a:p>
      </dgm:t>
    </dgm:pt>
    <dgm:pt modelId="{85640881-3A20-487E-878A-CF0565A814F6}" type="sibTrans" cxnId="{EA94A46A-CD27-40F1-B6B4-D252EE382F95}">
      <dgm:prSet/>
      <dgm:spPr/>
      <dgm:t>
        <a:bodyPr/>
        <a:lstStyle/>
        <a:p>
          <a:endParaRPr lang="ru-RU"/>
        </a:p>
      </dgm:t>
    </dgm:pt>
    <dgm:pt modelId="{5C2148C3-5EA7-48F0-B665-9B7DAC027CCA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400" dirty="0" smtClean="0"/>
            <a:t> Посадові обов'язки працівників</a:t>
          </a:r>
          <a:endParaRPr lang="ru-RU" sz="1400" dirty="0" smtClean="0"/>
        </a:p>
      </dgm:t>
    </dgm:pt>
    <dgm:pt modelId="{2A5B9AB1-6A1B-4E34-A3FC-041A3E784347}" type="parTrans" cxnId="{1517D8F7-CB68-42C4-A8A3-6D8777FA79FB}">
      <dgm:prSet/>
      <dgm:spPr/>
      <dgm:t>
        <a:bodyPr/>
        <a:lstStyle/>
        <a:p>
          <a:endParaRPr lang="ru-RU"/>
        </a:p>
      </dgm:t>
    </dgm:pt>
    <dgm:pt modelId="{7DA11A96-420C-401B-B2B5-C703272E1AFD}" type="sibTrans" cxnId="{1517D8F7-CB68-42C4-A8A3-6D8777FA79FB}">
      <dgm:prSet/>
      <dgm:spPr/>
      <dgm:t>
        <a:bodyPr/>
        <a:lstStyle/>
        <a:p>
          <a:endParaRPr lang="ru-RU"/>
        </a:p>
      </dgm:t>
    </dgm:pt>
    <dgm:pt modelId="{5F2E3D70-590F-4EF3-BF2D-2954FFCB1F70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400" dirty="0" smtClean="0"/>
            <a:t>Інструкції з охорони праці</a:t>
          </a:r>
          <a:endParaRPr lang="ru-RU" sz="1400" dirty="0" smtClean="0"/>
        </a:p>
        <a:p>
          <a:endParaRPr lang="ru-RU" sz="1300" dirty="0" smtClean="0"/>
        </a:p>
      </dgm:t>
    </dgm:pt>
    <dgm:pt modelId="{BC2B6C23-9D73-4327-B87E-DF4B69329DE3}" type="parTrans" cxnId="{D7CF1266-74A0-49C4-B66A-877D456DA95B}">
      <dgm:prSet/>
      <dgm:spPr/>
      <dgm:t>
        <a:bodyPr/>
        <a:lstStyle/>
        <a:p>
          <a:endParaRPr lang="ru-RU"/>
        </a:p>
      </dgm:t>
    </dgm:pt>
    <dgm:pt modelId="{DF89F20D-F869-498B-A385-98B0CC6D1672}" type="sibTrans" cxnId="{D7CF1266-74A0-49C4-B66A-877D456DA95B}">
      <dgm:prSet/>
      <dgm:spPr/>
      <dgm:t>
        <a:bodyPr/>
        <a:lstStyle/>
        <a:p>
          <a:endParaRPr lang="ru-RU"/>
        </a:p>
      </dgm:t>
    </dgm:pt>
    <dgm:pt modelId="{0702893A-0BD3-4A9F-AD64-CA678615E4D3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400" dirty="0" smtClean="0"/>
            <a:t>Правила внутрішнього трудового розпорядку</a:t>
          </a:r>
          <a:endParaRPr lang="ru-RU" sz="1400" dirty="0"/>
        </a:p>
      </dgm:t>
    </dgm:pt>
    <dgm:pt modelId="{E2C28350-7742-4659-8EF8-FF5D1BC40B3F}" type="sibTrans" cxnId="{06086CAE-B23B-428C-A650-B10FB510C10E}">
      <dgm:prSet/>
      <dgm:spPr/>
      <dgm:t>
        <a:bodyPr/>
        <a:lstStyle/>
        <a:p>
          <a:endParaRPr lang="ru-RU"/>
        </a:p>
      </dgm:t>
    </dgm:pt>
    <dgm:pt modelId="{6EAE13F9-7546-4298-98A8-81DFADF1AEA1}" type="parTrans" cxnId="{06086CAE-B23B-428C-A650-B10FB510C10E}">
      <dgm:prSet/>
      <dgm:spPr/>
      <dgm:t>
        <a:bodyPr/>
        <a:lstStyle/>
        <a:p>
          <a:endParaRPr lang="ru-RU"/>
        </a:p>
      </dgm:t>
    </dgm:pt>
    <dgm:pt modelId="{CF683B07-11C7-45FB-B6F8-82AF264F8D31}">
      <dgm:prSet phldrT="[Текст]" custT="1"/>
      <dgm:spPr/>
      <dgm:t>
        <a:bodyPr/>
        <a:lstStyle/>
        <a:p>
          <a:pPr marL="114300" marR="0" indent="0" defTabSz="577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uk-UA" sz="1400" dirty="0" smtClean="0"/>
            <a:t>Проведення Тижнів охорони праці</a:t>
          </a:r>
          <a:endParaRPr lang="ru-RU" sz="1300" dirty="0"/>
        </a:p>
      </dgm:t>
    </dgm:pt>
    <dgm:pt modelId="{F1039A93-915C-4BF8-B25A-4BA0761D09CD}" type="parTrans" cxnId="{2D152A20-2222-42E6-9761-253825649EA2}">
      <dgm:prSet/>
      <dgm:spPr/>
      <dgm:t>
        <a:bodyPr/>
        <a:lstStyle/>
        <a:p>
          <a:endParaRPr lang="ru-RU"/>
        </a:p>
      </dgm:t>
    </dgm:pt>
    <dgm:pt modelId="{4E27CCDB-E326-440E-9A9E-F70EF3EB6C55}" type="sibTrans" cxnId="{2D152A20-2222-42E6-9761-253825649EA2}">
      <dgm:prSet/>
      <dgm:spPr/>
      <dgm:t>
        <a:bodyPr/>
        <a:lstStyle/>
        <a:p>
          <a:endParaRPr lang="ru-RU"/>
        </a:p>
      </dgm:t>
    </dgm:pt>
    <dgm:pt modelId="{7ECA651A-6F45-41CB-9807-E3A7BBEE4974}">
      <dgm:prSet phldrT="[Текст]" custT="1"/>
      <dgm:spPr/>
      <dgm:t>
        <a:bodyPr/>
        <a:lstStyle/>
        <a:p>
          <a:pPr marL="114300" marR="0" indent="0" defTabSz="577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uk-UA" sz="1400" dirty="0" smtClean="0"/>
            <a:t>Дотримання  та виконання розділів Колективного договору з питань ОП </a:t>
          </a:r>
          <a:endParaRPr lang="ru-RU" sz="1400" dirty="0" smtClean="0"/>
        </a:p>
        <a:p>
          <a:pPr marL="114300" indent="0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300" dirty="0"/>
        </a:p>
      </dgm:t>
    </dgm:pt>
    <dgm:pt modelId="{CB3C6212-028D-4DB2-ADC5-D5A8DA8C337C}" type="parTrans" cxnId="{37B71629-56AA-4026-A9AC-563C721E8D3B}">
      <dgm:prSet/>
      <dgm:spPr/>
      <dgm:t>
        <a:bodyPr/>
        <a:lstStyle/>
        <a:p>
          <a:endParaRPr lang="ru-RU"/>
        </a:p>
      </dgm:t>
    </dgm:pt>
    <dgm:pt modelId="{0AF84465-D0F5-4AF8-82CD-072D251FDC01}" type="sibTrans" cxnId="{37B71629-56AA-4026-A9AC-563C721E8D3B}">
      <dgm:prSet/>
      <dgm:spPr/>
      <dgm:t>
        <a:bodyPr/>
        <a:lstStyle/>
        <a:p>
          <a:endParaRPr lang="ru-RU"/>
        </a:p>
      </dgm:t>
    </dgm:pt>
    <dgm:pt modelId="{F519AA7C-9694-49D6-9D08-CB83DEED62DB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300" dirty="0"/>
        </a:p>
      </dgm:t>
    </dgm:pt>
    <dgm:pt modelId="{EF098D64-1397-42B8-80E0-4237BA3106E7}" type="sibTrans" cxnId="{775F729C-0095-4C5F-9428-C267300FD389}">
      <dgm:prSet/>
      <dgm:spPr/>
      <dgm:t>
        <a:bodyPr/>
        <a:lstStyle/>
        <a:p>
          <a:endParaRPr lang="ru-RU"/>
        </a:p>
      </dgm:t>
    </dgm:pt>
    <dgm:pt modelId="{D88922E2-2288-45EC-84F9-E3DCEB6CF436}" type="parTrans" cxnId="{775F729C-0095-4C5F-9428-C267300FD389}">
      <dgm:prSet/>
      <dgm:spPr/>
      <dgm:t>
        <a:bodyPr/>
        <a:lstStyle/>
        <a:p>
          <a:endParaRPr lang="ru-RU"/>
        </a:p>
      </dgm:t>
    </dgm:pt>
    <dgm:pt modelId="{89E4DB7C-A060-426D-97F8-9F1DA34ED64F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dirty="0"/>
        </a:p>
      </dgm:t>
    </dgm:pt>
    <dgm:pt modelId="{E76083EA-5F81-4D76-B93C-AD3D74F15DF4}" type="sibTrans" cxnId="{D68609FA-09B2-4947-8B96-ECBC6AD04A61}">
      <dgm:prSet/>
      <dgm:spPr/>
      <dgm:t>
        <a:bodyPr/>
        <a:lstStyle/>
        <a:p>
          <a:endParaRPr lang="ru-RU"/>
        </a:p>
      </dgm:t>
    </dgm:pt>
    <dgm:pt modelId="{97158431-5B1A-4831-AB40-489DB0406750}" type="parTrans" cxnId="{D68609FA-09B2-4947-8B96-ECBC6AD04A61}">
      <dgm:prSet/>
      <dgm:spPr/>
      <dgm:t>
        <a:bodyPr/>
        <a:lstStyle/>
        <a:p>
          <a:endParaRPr lang="ru-RU"/>
        </a:p>
      </dgm:t>
    </dgm:pt>
    <dgm:pt modelId="{1C3D9B55-AEDB-41AE-A75A-EA5481765AB6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dirty="0"/>
        </a:p>
      </dgm:t>
    </dgm:pt>
    <dgm:pt modelId="{A4802239-A0DB-4915-B4A5-B788E5461D45}" type="sibTrans" cxnId="{94D56F33-B72D-45F7-A776-FE010A0EB3C1}">
      <dgm:prSet/>
      <dgm:spPr/>
      <dgm:t>
        <a:bodyPr/>
        <a:lstStyle/>
        <a:p>
          <a:endParaRPr lang="ru-RU"/>
        </a:p>
      </dgm:t>
    </dgm:pt>
    <dgm:pt modelId="{DEBA0E9D-7C19-46F4-874D-70039BE2A48A}" type="parTrans" cxnId="{94D56F33-B72D-45F7-A776-FE010A0EB3C1}">
      <dgm:prSet/>
      <dgm:spPr/>
      <dgm:t>
        <a:bodyPr/>
        <a:lstStyle/>
        <a:p>
          <a:endParaRPr lang="ru-RU"/>
        </a:p>
      </dgm:t>
    </dgm:pt>
    <dgm:pt modelId="{ADB0D8E3-EF1F-4427-91FB-267FBEDEBFFA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400" dirty="0" smtClean="0"/>
            <a:t>Забезпечення роботи служби  охорони праці</a:t>
          </a:r>
          <a:endParaRPr lang="ru-RU" sz="1300" dirty="0"/>
        </a:p>
      </dgm:t>
    </dgm:pt>
    <dgm:pt modelId="{45FF22B5-090C-48EE-9F7D-4341C74BB6C9}" type="parTrans" cxnId="{9ED7C9A3-6C7E-4CE8-A420-32B3D036CC09}">
      <dgm:prSet/>
      <dgm:spPr/>
      <dgm:t>
        <a:bodyPr/>
        <a:lstStyle/>
        <a:p>
          <a:endParaRPr lang="ru-RU"/>
        </a:p>
      </dgm:t>
    </dgm:pt>
    <dgm:pt modelId="{F9BDCC49-9C0D-4AFB-9E1B-F8AD02518ED3}" type="sibTrans" cxnId="{9ED7C9A3-6C7E-4CE8-A420-32B3D036CC09}">
      <dgm:prSet/>
      <dgm:spPr/>
      <dgm:t>
        <a:bodyPr/>
        <a:lstStyle/>
        <a:p>
          <a:endParaRPr lang="ru-RU"/>
        </a:p>
      </dgm:t>
    </dgm:pt>
    <dgm:pt modelId="{9210C7A4-584E-4D15-9338-E8F2B343940F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400" dirty="0" smtClean="0"/>
            <a:t>Акти-дозволи на проведення навчальних занять у кабінетах та шкільних приміщеннях підвищеної небезпеки</a:t>
          </a:r>
          <a:endParaRPr lang="ru-RU" sz="1300" dirty="0"/>
        </a:p>
      </dgm:t>
    </dgm:pt>
    <dgm:pt modelId="{E12017CF-67B9-455E-B4B4-E6442B1CC3E0}" type="parTrans" cxnId="{20541AE5-68DD-4318-9B5A-08F665C7A9D1}">
      <dgm:prSet/>
      <dgm:spPr/>
      <dgm:t>
        <a:bodyPr/>
        <a:lstStyle/>
        <a:p>
          <a:endParaRPr lang="ru-RU"/>
        </a:p>
      </dgm:t>
    </dgm:pt>
    <dgm:pt modelId="{1D61D0CC-A982-4577-A98F-5AFCF0A2C763}" type="sibTrans" cxnId="{20541AE5-68DD-4318-9B5A-08F665C7A9D1}">
      <dgm:prSet/>
      <dgm:spPr/>
      <dgm:t>
        <a:bodyPr/>
        <a:lstStyle/>
        <a:p>
          <a:endParaRPr lang="ru-RU"/>
        </a:p>
      </dgm:t>
    </dgm:pt>
    <dgm:pt modelId="{CC610317-1D5C-4C08-9AB2-14F6594B6010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400" dirty="0" smtClean="0"/>
            <a:t>Паспорт санітарно-технічного стану школи</a:t>
          </a:r>
          <a:endParaRPr lang="ru-RU" sz="14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300" dirty="0" smtClean="0"/>
        </a:p>
        <a:p>
          <a:endParaRPr lang="ru-RU" sz="1300" dirty="0"/>
        </a:p>
      </dgm:t>
    </dgm:pt>
    <dgm:pt modelId="{E0EC4448-6EE9-4CA6-9F67-1B748164ADBC}" type="parTrans" cxnId="{CE685622-80C3-4B55-8D50-C2D21E3EFE48}">
      <dgm:prSet/>
      <dgm:spPr/>
      <dgm:t>
        <a:bodyPr/>
        <a:lstStyle/>
        <a:p>
          <a:endParaRPr lang="ru-RU"/>
        </a:p>
      </dgm:t>
    </dgm:pt>
    <dgm:pt modelId="{50F752DB-45A5-4AC9-AD0B-88FE9F36A683}" type="sibTrans" cxnId="{CE685622-80C3-4B55-8D50-C2D21E3EFE48}">
      <dgm:prSet/>
      <dgm:spPr/>
      <dgm:t>
        <a:bodyPr/>
        <a:lstStyle/>
        <a:p>
          <a:endParaRPr lang="ru-RU"/>
        </a:p>
      </dgm:t>
    </dgm:pt>
    <dgm:pt modelId="{0932AA1C-5652-4B95-9A00-AE8476AC101B}" type="pres">
      <dgm:prSet presAssocID="{93FD3953-4160-4C50-8929-F84345B72EB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A2514E-3789-4AE1-A3CE-B5AE6544CB7B}" type="pres">
      <dgm:prSet presAssocID="{D05C19AC-6C21-4DA3-A878-C7D62930ECE6}" presName="composite" presStyleCnt="0"/>
      <dgm:spPr/>
    </dgm:pt>
    <dgm:pt modelId="{5305ACB3-E85C-47E6-921D-CCA936F82548}" type="pres">
      <dgm:prSet presAssocID="{D05C19AC-6C21-4DA3-A878-C7D62930ECE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02D230-CB60-4FAD-9438-1AC00AFEF9B0}" type="pres">
      <dgm:prSet presAssocID="{D05C19AC-6C21-4DA3-A878-C7D62930ECE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5D7002-CAC5-4281-BA55-C7160C1D09DB}" type="pres">
      <dgm:prSet presAssocID="{6E9C3C16-F93C-40DE-AD0D-D8090EBE0EB9}" presName="sp" presStyleCnt="0"/>
      <dgm:spPr/>
    </dgm:pt>
    <dgm:pt modelId="{BC80D994-D778-4941-8551-2DE7A9247A61}" type="pres">
      <dgm:prSet presAssocID="{2295C4CA-80D2-4A6F-964D-B2C7070D8507}" presName="composite" presStyleCnt="0"/>
      <dgm:spPr/>
    </dgm:pt>
    <dgm:pt modelId="{AEB0B216-1927-4C9C-AD13-AB4ABFA28455}" type="pres">
      <dgm:prSet presAssocID="{2295C4CA-80D2-4A6F-964D-B2C7070D850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EF56BB-C80C-47AF-8DE3-83E403228F86}" type="pres">
      <dgm:prSet presAssocID="{2295C4CA-80D2-4A6F-964D-B2C7070D850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845291-4043-4331-8B9E-B2973DB53E8A}" type="pres">
      <dgm:prSet presAssocID="{97033194-6568-44E5-A072-567250A73DAB}" presName="sp" presStyleCnt="0"/>
      <dgm:spPr/>
    </dgm:pt>
    <dgm:pt modelId="{452D453E-00D6-466A-81AE-3AEC370F4083}" type="pres">
      <dgm:prSet presAssocID="{2ECA6E29-3B5C-4416-9646-835FCC849484}" presName="composite" presStyleCnt="0"/>
      <dgm:spPr/>
    </dgm:pt>
    <dgm:pt modelId="{B57BD689-C923-4762-97DE-D8430418BD40}" type="pres">
      <dgm:prSet presAssocID="{2ECA6E29-3B5C-4416-9646-835FCC84948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402A0E-1424-4395-8261-B815C9A73288}" type="pres">
      <dgm:prSet presAssocID="{2ECA6E29-3B5C-4416-9646-835FCC84948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3C5DF9-7D11-4183-AC4D-A782613F248D}" type="presOf" srcId="{CF683B07-11C7-45FB-B6F8-82AF264F8D31}" destId="{B5402A0E-1424-4395-8261-B815C9A73288}" srcOrd="0" destOrd="4" presId="urn:microsoft.com/office/officeart/2005/8/layout/chevron2"/>
    <dgm:cxn modelId="{89FD147B-EFB8-479D-97C4-F4EDB1AB1371}" type="presOf" srcId="{C5EFE4D8-334D-4B60-BA0A-6EC1E5F46316}" destId="{B5402A0E-1424-4395-8261-B815C9A73288}" srcOrd="0" destOrd="1" presId="urn:microsoft.com/office/officeart/2005/8/layout/chevron2"/>
    <dgm:cxn modelId="{37609C8B-967B-4E44-B3C0-F258FA743750}" type="presOf" srcId="{D05C19AC-6C21-4DA3-A878-C7D62930ECE6}" destId="{5305ACB3-E85C-47E6-921D-CCA936F82548}" srcOrd="0" destOrd="0" presId="urn:microsoft.com/office/officeart/2005/8/layout/chevron2"/>
    <dgm:cxn modelId="{814D4988-2B8C-41F0-99AD-FE157D1AFC34}" srcId="{93FD3953-4160-4C50-8929-F84345B72EBA}" destId="{2ECA6E29-3B5C-4416-9646-835FCC849484}" srcOrd="2" destOrd="0" parTransId="{D4CBC6BD-A734-4D0A-94C3-87227E41EF38}" sibTransId="{FCCD7CC1-4644-4A06-8962-C07A212B777F}"/>
    <dgm:cxn modelId="{5C8D71A6-5867-4894-B6AD-926340596AFC}" type="presOf" srcId="{A7DECF31-7DEB-4DC7-9801-0D1A36D25B9D}" destId="{40EF56BB-C80C-47AF-8DE3-83E403228F86}" srcOrd="0" destOrd="2" presId="urn:microsoft.com/office/officeart/2005/8/layout/chevron2"/>
    <dgm:cxn modelId="{37B71629-56AA-4026-A9AC-563C721E8D3B}" srcId="{2ECA6E29-3B5C-4416-9646-835FCC849484}" destId="{7ECA651A-6F45-41CB-9807-E3A7BBEE4974}" srcOrd="5" destOrd="0" parTransId="{CB3C6212-028D-4DB2-ADC5-D5A8DA8C337C}" sibTransId="{0AF84465-D0F5-4AF8-82CD-072D251FDC01}"/>
    <dgm:cxn modelId="{62369EE7-C3A2-4958-8441-8D5A8A31B2FF}" type="presOf" srcId="{89E4DB7C-A060-426D-97F8-9F1DA34ED64F}" destId="{9002D230-CB60-4FAD-9438-1AC00AFEF9B0}" srcOrd="0" destOrd="1" presId="urn:microsoft.com/office/officeart/2005/8/layout/chevron2"/>
    <dgm:cxn modelId="{20541AE5-68DD-4318-9B5A-08F665C7A9D1}" srcId="{D05C19AC-6C21-4DA3-A878-C7D62930ECE6}" destId="{9210C7A4-584E-4D15-9338-E8F2B343940F}" srcOrd="4" destOrd="0" parTransId="{E12017CF-67B9-455E-B4B4-E6442B1CC3E0}" sibTransId="{1D61D0CC-A982-4577-A98F-5AFCF0A2C763}"/>
    <dgm:cxn modelId="{B60B5008-CD02-43D2-9109-7DBA43B464C1}" type="presOf" srcId="{B29CDFC5-664D-4069-9E0F-3C2F3BD06581}" destId="{B5402A0E-1424-4395-8261-B815C9A73288}" srcOrd="0" destOrd="2" presId="urn:microsoft.com/office/officeart/2005/8/layout/chevron2"/>
    <dgm:cxn modelId="{73819886-39B1-4374-8959-A3E261CB2FAE}" type="presOf" srcId="{12DC6995-5C4F-47CD-B479-1F7D28C1FE0E}" destId="{40EF56BB-C80C-47AF-8DE3-83E403228F86}" srcOrd="0" destOrd="0" presId="urn:microsoft.com/office/officeart/2005/8/layout/chevron2"/>
    <dgm:cxn modelId="{775F729C-0095-4C5F-9428-C267300FD389}" srcId="{D05C19AC-6C21-4DA3-A878-C7D62930ECE6}" destId="{F519AA7C-9694-49D6-9D08-CB83DEED62DB}" srcOrd="2" destOrd="0" parTransId="{D88922E2-2288-45EC-84F9-E3DCEB6CF436}" sibTransId="{EF098D64-1397-42B8-80E0-4237BA3106E7}"/>
    <dgm:cxn modelId="{D7CF1266-74A0-49C4-B66A-877D456DA95B}" srcId="{2295C4CA-80D2-4A6F-964D-B2C7070D8507}" destId="{5F2E3D70-590F-4EF3-BF2D-2954FFCB1F70}" srcOrd="4" destOrd="0" parTransId="{BC2B6C23-9D73-4327-B87E-DF4B69329DE3}" sibTransId="{DF89F20D-F869-498B-A385-98B0CC6D1672}"/>
    <dgm:cxn modelId="{9ED62849-CEEF-4BFF-AF75-B8A185386C64}" srcId="{93FD3953-4160-4C50-8929-F84345B72EBA}" destId="{2295C4CA-80D2-4A6F-964D-B2C7070D8507}" srcOrd="1" destOrd="0" parTransId="{1E2D133E-C9ED-45FA-83A2-E8DDE1178753}" sibTransId="{97033194-6568-44E5-A072-567250A73DAB}"/>
    <dgm:cxn modelId="{94D56F33-B72D-45F7-A776-FE010A0EB3C1}" srcId="{D05C19AC-6C21-4DA3-A878-C7D62930ECE6}" destId="{1C3D9B55-AEDB-41AE-A75A-EA5481765AB6}" srcOrd="0" destOrd="0" parTransId="{DEBA0E9D-7C19-46F4-874D-70039BE2A48A}" sibTransId="{A4802239-A0DB-4915-B4A5-B788E5461D45}"/>
    <dgm:cxn modelId="{9EFCE318-36B5-4F99-9ABE-18BCDFDD26FB}" type="presOf" srcId="{5C2148C3-5EA7-48F0-B665-9B7DAC027CCA}" destId="{40EF56BB-C80C-47AF-8DE3-83E403228F86}" srcOrd="0" destOrd="3" presId="urn:microsoft.com/office/officeart/2005/8/layout/chevron2"/>
    <dgm:cxn modelId="{1517D8F7-CB68-42C4-A8A3-6D8777FA79FB}" srcId="{2295C4CA-80D2-4A6F-964D-B2C7070D8507}" destId="{5C2148C3-5EA7-48F0-B665-9B7DAC027CCA}" srcOrd="3" destOrd="0" parTransId="{2A5B9AB1-6A1B-4E34-A3FC-041A3E784347}" sibTransId="{7DA11A96-420C-401B-B2B5-C703272E1AFD}"/>
    <dgm:cxn modelId="{2D152A20-2222-42E6-9761-253825649EA2}" srcId="{2ECA6E29-3B5C-4416-9646-835FCC849484}" destId="{CF683B07-11C7-45FB-B6F8-82AF264F8D31}" srcOrd="4" destOrd="0" parTransId="{F1039A93-915C-4BF8-B25A-4BA0761D09CD}" sibTransId="{4E27CCDB-E326-440E-9A9E-F70EF3EB6C55}"/>
    <dgm:cxn modelId="{FB99D981-EA35-406E-AD64-68D033CBBFAE}" type="presOf" srcId="{F519AA7C-9694-49D6-9D08-CB83DEED62DB}" destId="{9002D230-CB60-4FAD-9438-1AC00AFEF9B0}" srcOrd="0" destOrd="2" presId="urn:microsoft.com/office/officeart/2005/8/layout/chevron2"/>
    <dgm:cxn modelId="{265EE899-603D-4A31-8E3B-FCEA0BEE01E1}" type="presOf" srcId="{7ECA651A-6F45-41CB-9807-E3A7BBEE4974}" destId="{B5402A0E-1424-4395-8261-B815C9A73288}" srcOrd="0" destOrd="5" presId="urn:microsoft.com/office/officeart/2005/8/layout/chevron2"/>
    <dgm:cxn modelId="{8E6EABE8-D186-45FC-8367-252C5E8CE62A}" srcId="{93FD3953-4160-4C50-8929-F84345B72EBA}" destId="{D05C19AC-6C21-4DA3-A878-C7D62930ECE6}" srcOrd="0" destOrd="0" parTransId="{51921EDD-9A02-4717-9D0A-EB6622966BBE}" sibTransId="{6E9C3C16-F93C-40DE-AD0D-D8090EBE0EB9}"/>
    <dgm:cxn modelId="{B0DAE39F-DB2C-492A-8C15-4E1903075D10}" type="presOf" srcId="{5F2E3D70-590F-4EF3-BF2D-2954FFCB1F70}" destId="{40EF56BB-C80C-47AF-8DE3-83E403228F86}" srcOrd="0" destOrd="4" presId="urn:microsoft.com/office/officeart/2005/8/layout/chevron2"/>
    <dgm:cxn modelId="{EA94A46A-CD27-40F1-B6B4-D252EE382F95}" srcId="{2ECA6E29-3B5C-4416-9646-835FCC849484}" destId="{9BF03261-2C00-4F3F-B0FC-F542650C22D6}" srcOrd="3" destOrd="0" parTransId="{A71994FD-19B3-43EB-A71E-466D76B09093}" sibTransId="{85640881-3A20-487E-878A-CF0565A814F6}"/>
    <dgm:cxn modelId="{6152ABEC-49B1-450A-816C-5B527691A356}" type="presOf" srcId="{9BF03261-2C00-4F3F-B0FC-F542650C22D6}" destId="{B5402A0E-1424-4395-8261-B815C9A73288}" srcOrd="0" destOrd="3" presId="urn:microsoft.com/office/officeart/2005/8/layout/chevron2"/>
    <dgm:cxn modelId="{029345D3-93D2-4E79-8037-4F86DE2764E5}" type="presOf" srcId="{9210C7A4-584E-4D15-9338-E8F2B343940F}" destId="{9002D230-CB60-4FAD-9438-1AC00AFEF9B0}" srcOrd="0" destOrd="4" presId="urn:microsoft.com/office/officeart/2005/8/layout/chevron2"/>
    <dgm:cxn modelId="{4BB3FC1D-6783-4114-8919-EACFCDE15C15}" srcId="{2ECA6E29-3B5C-4416-9646-835FCC849484}" destId="{B29CDFC5-664D-4069-9E0F-3C2F3BD06581}" srcOrd="2" destOrd="0" parTransId="{B28E89D6-967C-4E3A-9CE9-337903E16B74}" sibTransId="{A8F3C12B-9D7C-4DC6-8C7C-6416F8CFC717}"/>
    <dgm:cxn modelId="{06086CAE-B23B-428C-A650-B10FB510C10E}" srcId="{2295C4CA-80D2-4A6F-964D-B2C7070D8507}" destId="{0702893A-0BD3-4A9F-AD64-CA678615E4D3}" srcOrd="1" destOrd="0" parTransId="{6EAE13F9-7546-4298-98A8-81DFADF1AEA1}" sibTransId="{E2C28350-7742-4659-8EF8-FF5D1BC40B3F}"/>
    <dgm:cxn modelId="{87E156DA-90B7-4604-9F39-F138C072A858}" type="presOf" srcId="{93FD3953-4160-4C50-8929-F84345B72EBA}" destId="{0932AA1C-5652-4B95-9A00-AE8476AC101B}" srcOrd="0" destOrd="0" presId="urn:microsoft.com/office/officeart/2005/8/layout/chevron2"/>
    <dgm:cxn modelId="{826DC7DB-7AC4-442E-8E9A-3F87044F9764}" type="presOf" srcId="{CC610317-1D5C-4C08-9AB2-14F6594B6010}" destId="{9002D230-CB60-4FAD-9438-1AC00AFEF9B0}" srcOrd="0" destOrd="5" presId="urn:microsoft.com/office/officeart/2005/8/layout/chevron2"/>
    <dgm:cxn modelId="{D68609FA-09B2-4947-8B96-ECBC6AD04A61}" srcId="{D05C19AC-6C21-4DA3-A878-C7D62930ECE6}" destId="{89E4DB7C-A060-426D-97F8-9F1DA34ED64F}" srcOrd="1" destOrd="0" parTransId="{97158431-5B1A-4831-AB40-489DB0406750}" sibTransId="{E76083EA-5F81-4D76-B93C-AD3D74F15DF4}"/>
    <dgm:cxn modelId="{24B81F44-59CA-44D8-A74F-D1F2ADC23FAF}" srcId="{2295C4CA-80D2-4A6F-964D-B2C7070D8507}" destId="{12DC6995-5C4F-47CD-B479-1F7D28C1FE0E}" srcOrd="0" destOrd="0" parTransId="{0443CF40-E013-41C5-9C86-E990DBDDF4BA}" sibTransId="{FE95F0DE-C4FA-4D45-8550-F142D9114B30}"/>
    <dgm:cxn modelId="{19DBE256-829C-4EEB-A89E-07A9BBAA53E0}" type="presOf" srcId="{2ECA6E29-3B5C-4416-9646-835FCC849484}" destId="{B57BD689-C923-4762-97DE-D8430418BD40}" srcOrd="0" destOrd="0" presId="urn:microsoft.com/office/officeart/2005/8/layout/chevron2"/>
    <dgm:cxn modelId="{133D03D4-FC2C-4776-8D0E-E9432688C227}" type="presOf" srcId="{0702893A-0BD3-4A9F-AD64-CA678615E4D3}" destId="{40EF56BB-C80C-47AF-8DE3-83E403228F86}" srcOrd="0" destOrd="1" presId="urn:microsoft.com/office/officeart/2005/8/layout/chevron2"/>
    <dgm:cxn modelId="{92F508FE-50D3-4D56-AFFD-D3D4C912358A}" type="presOf" srcId="{2295C4CA-80D2-4A6F-964D-B2C7070D8507}" destId="{AEB0B216-1927-4C9C-AD13-AB4ABFA28455}" srcOrd="0" destOrd="0" presId="urn:microsoft.com/office/officeart/2005/8/layout/chevron2"/>
    <dgm:cxn modelId="{F3963EC9-DDD4-42C4-948B-647C8EBCF48D}" srcId="{2ECA6E29-3B5C-4416-9646-835FCC849484}" destId="{53E70256-1B06-4604-9F36-139772708028}" srcOrd="0" destOrd="0" parTransId="{4A8A7B13-4F2A-47EF-933A-C2A3230137C2}" sibTransId="{4948942B-87A9-48DD-B2DB-644E2F3F5E4D}"/>
    <dgm:cxn modelId="{B9D38D78-6EFB-40CC-BF04-56496612A513}" type="presOf" srcId="{1C3D9B55-AEDB-41AE-A75A-EA5481765AB6}" destId="{9002D230-CB60-4FAD-9438-1AC00AFEF9B0}" srcOrd="0" destOrd="0" presId="urn:microsoft.com/office/officeart/2005/8/layout/chevron2"/>
    <dgm:cxn modelId="{CE685622-80C3-4B55-8D50-C2D21E3EFE48}" srcId="{D05C19AC-6C21-4DA3-A878-C7D62930ECE6}" destId="{CC610317-1D5C-4C08-9AB2-14F6594B6010}" srcOrd="5" destOrd="0" parTransId="{E0EC4448-6EE9-4CA6-9F67-1B748164ADBC}" sibTransId="{50F752DB-45A5-4AC9-AD0B-88FE9F36A683}"/>
    <dgm:cxn modelId="{0FAE8BEB-77EE-4AA3-BDDE-DC1AF714AC4F}" srcId="{2295C4CA-80D2-4A6F-964D-B2C7070D8507}" destId="{A7DECF31-7DEB-4DC7-9801-0D1A36D25B9D}" srcOrd="2" destOrd="0" parTransId="{7C9C2BE9-68E1-4246-AF0D-8825968108BB}" sibTransId="{0796D4A5-71EB-485D-8CF7-9ECC917F76BA}"/>
    <dgm:cxn modelId="{9ED7C9A3-6C7E-4CE8-A420-32B3D036CC09}" srcId="{D05C19AC-6C21-4DA3-A878-C7D62930ECE6}" destId="{ADB0D8E3-EF1F-4427-91FB-267FBEDEBFFA}" srcOrd="3" destOrd="0" parTransId="{45FF22B5-090C-48EE-9F7D-4341C74BB6C9}" sibTransId="{F9BDCC49-9C0D-4AFB-9E1B-F8AD02518ED3}"/>
    <dgm:cxn modelId="{B3142A09-8513-42CC-9D85-33CB310438D1}" type="presOf" srcId="{ADB0D8E3-EF1F-4427-91FB-267FBEDEBFFA}" destId="{9002D230-CB60-4FAD-9438-1AC00AFEF9B0}" srcOrd="0" destOrd="3" presId="urn:microsoft.com/office/officeart/2005/8/layout/chevron2"/>
    <dgm:cxn modelId="{E04DF8A5-6D2C-42EF-841B-089861BD081D}" type="presOf" srcId="{53E70256-1B06-4604-9F36-139772708028}" destId="{B5402A0E-1424-4395-8261-B815C9A73288}" srcOrd="0" destOrd="0" presId="urn:microsoft.com/office/officeart/2005/8/layout/chevron2"/>
    <dgm:cxn modelId="{573EA3E4-E5C9-4DCF-8F64-F2F454F18A89}" srcId="{2ECA6E29-3B5C-4416-9646-835FCC849484}" destId="{C5EFE4D8-334D-4B60-BA0A-6EC1E5F46316}" srcOrd="1" destOrd="0" parTransId="{97B862A5-0563-47BF-BDBC-3662C69DE4B7}" sibTransId="{32F8F2CB-A67B-48C8-9F0C-8EF7CA92D224}"/>
    <dgm:cxn modelId="{915419A2-B57D-41D4-B254-2AE6152AB8D8}" type="presParOf" srcId="{0932AA1C-5652-4B95-9A00-AE8476AC101B}" destId="{ECA2514E-3789-4AE1-A3CE-B5AE6544CB7B}" srcOrd="0" destOrd="0" presId="urn:microsoft.com/office/officeart/2005/8/layout/chevron2"/>
    <dgm:cxn modelId="{CB810A86-D63E-4404-944C-4D455D5025FA}" type="presParOf" srcId="{ECA2514E-3789-4AE1-A3CE-B5AE6544CB7B}" destId="{5305ACB3-E85C-47E6-921D-CCA936F82548}" srcOrd="0" destOrd="0" presId="urn:microsoft.com/office/officeart/2005/8/layout/chevron2"/>
    <dgm:cxn modelId="{794A7B4D-C2D0-4CEB-927D-F317EDAAE3C2}" type="presParOf" srcId="{ECA2514E-3789-4AE1-A3CE-B5AE6544CB7B}" destId="{9002D230-CB60-4FAD-9438-1AC00AFEF9B0}" srcOrd="1" destOrd="0" presId="urn:microsoft.com/office/officeart/2005/8/layout/chevron2"/>
    <dgm:cxn modelId="{9BA43A95-2C42-4B86-9DC6-40E71413D33C}" type="presParOf" srcId="{0932AA1C-5652-4B95-9A00-AE8476AC101B}" destId="{885D7002-CAC5-4281-BA55-C7160C1D09DB}" srcOrd="1" destOrd="0" presId="urn:microsoft.com/office/officeart/2005/8/layout/chevron2"/>
    <dgm:cxn modelId="{F7E9EC68-22B5-4370-BF62-40F590934EEA}" type="presParOf" srcId="{0932AA1C-5652-4B95-9A00-AE8476AC101B}" destId="{BC80D994-D778-4941-8551-2DE7A9247A61}" srcOrd="2" destOrd="0" presId="urn:microsoft.com/office/officeart/2005/8/layout/chevron2"/>
    <dgm:cxn modelId="{2FC67A38-3469-4E41-9E9F-26D32D4D6DCD}" type="presParOf" srcId="{BC80D994-D778-4941-8551-2DE7A9247A61}" destId="{AEB0B216-1927-4C9C-AD13-AB4ABFA28455}" srcOrd="0" destOrd="0" presId="urn:microsoft.com/office/officeart/2005/8/layout/chevron2"/>
    <dgm:cxn modelId="{333CCAB5-39E2-49A7-87FA-AB0D1142D89C}" type="presParOf" srcId="{BC80D994-D778-4941-8551-2DE7A9247A61}" destId="{40EF56BB-C80C-47AF-8DE3-83E403228F86}" srcOrd="1" destOrd="0" presId="urn:microsoft.com/office/officeart/2005/8/layout/chevron2"/>
    <dgm:cxn modelId="{9C19D014-4FDC-4A12-BA56-BC18F17178B9}" type="presParOf" srcId="{0932AA1C-5652-4B95-9A00-AE8476AC101B}" destId="{AE845291-4043-4331-8B9E-B2973DB53E8A}" srcOrd="3" destOrd="0" presId="urn:microsoft.com/office/officeart/2005/8/layout/chevron2"/>
    <dgm:cxn modelId="{D87C1C4A-D5A4-4C27-AFF1-C5AB0AE9FA10}" type="presParOf" srcId="{0932AA1C-5652-4B95-9A00-AE8476AC101B}" destId="{452D453E-00D6-466A-81AE-3AEC370F4083}" srcOrd="4" destOrd="0" presId="urn:microsoft.com/office/officeart/2005/8/layout/chevron2"/>
    <dgm:cxn modelId="{CD39EE6D-4463-425D-AFC1-9A96FDF3AFB1}" type="presParOf" srcId="{452D453E-00D6-466A-81AE-3AEC370F4083}" destId="{B57BD689-C923-4762-97DE-D8430418BD40}" srcOrd="0" destOrd="0" presId="urn:microsoft.com/office/officeart/2005/8/layout/chevron2"/>
    <dgm:cxn modelId="{BADBA3C8-A99F-4DAB-8925-BAC65481CCB7}" type="presParOf" srcId="{452D453E-00D6-466A-81AE-3AEC370F4083}" destId="{B5402A0E-1424-4395-8261-B815C9A7328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05ACB3-E85C-47E6-921D-CCA936F82548}">
      <dsp:nvSpPr>
        <dsp:cNvPr id="0" name=""/>
        <dsp:cNvSpPr/>
      </dsp:nvSpPr>
      <dsp:spPr>
        <a:xfrm rot="5400000">
          <a:off x="-323554" y="327054"/>
          <a:ext cx="2157031" cy="15099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300" kern="1200" dirty="0"/>
        </a:p>
      </dsp:txBody>
      <dsp:txXfrm rot="-5400000">
        <a:off x="2" y="758460"/>
        <a:ext cx="1509921" cy="647110"/>
      </dsp:txXfrm>
    </dsp:sp>
    <dsp:sp modelId="{9002D230-CB60-4FAD-9438-1AC00AFEF9B0}">
      <dsp:nvSpPr>
        <dsp:cNvPr id="0" name=""/>
        <dsp:cNvSpPr/>
      </dsp:nvSpPr>
      <dsp:spPr>
        <a:xfrm rot="5400000">
          <a:off x="3783771" y="-2270350"/>
          <a:ext cx="1402070" cy="59497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ru-RU" sz="14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ru-RU" sz="14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ru-RU" sz="13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uk-UA" sz="1400" kern="1200" dirty="0" smtClean="0"/>
            <a:t>Забезпечення роботи служби  охорони праці</a:t>
          </a:r>
          <a:endParaRPr lang="ru-RU" sz="13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uk-UA" sz="1400" kern="1200" dirty="0" smtClean="0"/>
            <a:t>Акти-дозволи на проведення навчальних занять у кабінетах та шкільних приміщеннях підвищеної небезпеки</a:t>
          </a:r>
          <a:endParaRPr lang="ru-RU" sz="13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uk-UA" sz="1400" kern="1200" dirty="0" smtClean="0"/>
            <a:t>Паспорт санітарно-технічного стану школи</a:t>
          </a:r>
          <a:endParaRPr lang="ru-RU" sz="1400" kern="1200" dirty="0" smtClean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ru-RU" sz="1400" kern="1200" dirty="0" smtClean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ru-RU" sz="1300" kern="1200" dirty="0" smtClean="0"/>
        </a:p>
        <a:p>
          <a:pPr lvl="1" algn="l">
            <a:spcBef>
              <a:spcPct val="0"/>
            </a:spcBef>
            <a:buChar char="••"/>
          </a:pPr>
          <a:endParaRPr lang="ru-RU" sz="1300" kern="1200" dirty="0"/>
        </a:p>
      </dsp:txBody>
      <dsp:txXfrm rot="-5400000">
        <a:off x="1509922" y="71942"/>
        <a:ext cx="5881327" cy="1265184"/>
      </dsp:txXfrm>
    </dsp:sp>
    <dsp:sp modelId="{AEB0B216-1927-4C9C-AD13-AB4ABFA28455}">
      <dsp:nvSpPr>
        <dsp:cNvPr id="0" name=""/>
        <dsp:cNvSpPr/>
      </dsp:nvSpPr>
      <dsp:spPr>
        <a:xfrm rot="5400000">
          <a:off x="-323554" y="2294637"/>
          <a:ext cx="2157031" cy="15099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300" kern="1200" dirty="0"/>
        </a:p>
      </dsp:txBody>
      <dsp:txXfrm rot="-5400000">
        <a:off x="2" y="2726043"/>
        <a:ext cx="1509921" cy="647110"/>
      </dsp:txXfrm>
    </dsp:sp>
    <dsp:sp modelId="{40EF56BB-C80C-47AF-8DE3-83E403228F86}">
      <dsp:nvSpPr>
        <dsp:cNvPr id="0" name=""/>
        <dsp:cNvSpPr/>
      </dsp:nvSpPr>
      <dsp:spPr>
        <a:xfrm rot="5400000">
          <a:off x="3783771" y="-302767"/>
          <a:ext cx="1402070" cy="59497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ru-RU" sz="13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uk-UA" sz="1400" kern="1200" dirty="0" smtClean="0"/>
            <a:t>Правила внутрішнього трудового розпорядку</a:t>
          </a:r>
          <a:endParaRPr lang="ru-RU" sz="14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uk-UA" sz="1400" kern="1200" dirty="0" smtClean="0"/>
            <a:t>Заходи з охорони праці згідно плану школи</a:t>
          </a:r>
          <a:endParaRPr lang="ru-RU" sz="14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uk-UA" sz="1400" kern="1200" dirty="0" smtClean="0"/>
            <a:t> Посадові обов'язки працівників</a:t>
          </a:r>
          <a:endParaRPr lang="ru-RU" sz="1400" kern="1200" dirty="0" smtClean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uk-UA" sz="1400" kern="1200" dirty="0" smtClean="0"/>
            <a:t>Інструкції з охорони праці</a:t>
          </a:r>
          <a:endParaRPr lang="ru-RU" sz="1400" kern="1200" dirty="0" smtClean="0"/>
        </a:p>
        <a:p>
          <a:pPr lvl="1" algn="l">
            <a:spcBef>
              <a:spcPct val="0"/>
            </a:spcBef>
            <a:buChar char="••"/>
          </a:pPr>
          <a:endParaRPr lang="ru-RU" sz="1300" kern="1200" dirty="0" smtClean="0"/>
        </a:p>
      </dsp:txBody>
      <dsp:txXfrm rot="-5400000">
        <a:off x="1509922" y="2039525"/>
        <a:ext cx="5881327" cy="1265184"/>
      </dsp:txXfrm>
    </dsp:sp>
    <dsp:sp modelId="{B57BD689-C923-4762-97DE-D8430418BD40}">
      <dsp:nvSpPr>
        <dsp:cNvPr id="0" name=""/>
        <dsp:cNvSpPr/>
      </dsp:nvSpPr>
      <dsp:spPr>
        <a:xfrm rot="5400000">
          <a:off x="-323554" y="4262221"/>
          <a:ext cx="2157031" cy="15099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300" kern="1200" dirty="0"/>
        </a:p>
      </dsp:txBody>
      <dsp:txXfrm rot="-5400000">
        <a:off x="2" y="4693627"/>
        <a:ext cx="1509921" cy="647110"/>
      </dsp:txXfrm>
    </dsp:sp>
    <dsp:sp modelId="{B5402A0E-1424-4395-8261-B815C9A73288}">
      <dsp:nvSpPr>
        <dsp:cNvPr id="0" name=""/>
        <dsp:cNvSpPr/>
      </dsp:nvSpPr>
      <dsp:spPr>
        <a:xfrm rot="5400000">
          <a:off x="3783771" y="1664816"/>
          <a:ext cx="1402070" cy="59497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/>
        </a:p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/>
        </a:p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/>
            <a:t>Відповідальні за організацію роботи з питань ОП</a:t>
          </a:r>
          <a:endParaRPr lang="ru-RU" sz="1400" kern="1200" dirty="0"/>
        </a:p>
        <a:p>
          <a:pPr marL="114300" marR="0" lvl="1" indent="0" algn="l" defTabSz="577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uk-UA" sz="1400" kern="1200" dirty="0" smtClean="0"/>
            <a:t>Навчання працівників з питань ОП</a:t>
          </a:r>
          <a:endParaRPr lang="ru-RU" sz="1400" kern="1200" dirty="0"/>
        </a:p>
        <a:p>
          <a:pPr marL="114300" marR="0" lvl="1" indent="0" algn="l" defTabSz="577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uk-UA" sz="1400" kern="1200" dirty="0" smtClean="0"/>
            <a:t>Проведення Тижнів охорони праці</a:t>
          </a:r>
          <a:endParaRPr lang="ru-RU" sz="1300" kern="1200" dirty="0"/>
        </a:p>
        <a:p>
          <a:pPr marL="114300" marR="0" lvl="1" indent="0" algn="l" defTabSz="577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uk-UA" sz="1400" kern="1200" dirty="0" smtClean="0"/>
            <a:t>Дотримання  та виконання розділів Колективного договору з питань ОП </a:t>
          </a:r>
          <a:endParaRPr lang="ru-RU" sz="1400" kern="1200" dirty="0" smtClean="0"/>
        </a:p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/>
        </a:p>
      </dsp:txBody>
      <dsp:txXfrm rot="-5400000">
        <a:off x="1509922" y="4007109"/>
        <a:ext cx="5881327" cy="12651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1F02F-9B02-409D-A2E4-CCBED8F7D8AF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EE1788-0DDE-4010-B00B-0FB1AAA7C0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30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E1788-0DDE-4010-B00B-0FB1AAA7C03E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781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E1788-0DDE-4010-B00B-0FB1AAA7C03E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302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5A3DE90-B704-4BF1-9E4C-59300C0440EE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B87A9DF-F6E8-4D56-9EB0-18373D224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3DE90-B704-4BF1-9E4C-59300C0440EE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A9DF-F6E8-4D56-9EB0-18373D224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3DE90-B704-4BF1-9E4C-59300C0440EE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A9DF-F6E8-4D56-9EB0-18373D224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5A3DE90-B704-4BF1-9E4C-59300C0440EE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B87A9DF-F6E8-4D56-9EB0-18373D2243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5A3DE90-B704-4BF1-9E4C-59300C0440EE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B87A9DF-F6E8-4D56-9EB0-18373D224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3DE90-B704-4BF1-9E4C-59300C0440EE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A9DF-F6E8-4D56-9EB0-18373D2243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3DE90-B704-4BF1-9E4C-59300C0440EE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A9DF-F6E8-4D56-9EB0-18373D2243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5A3DE90-B704-4BF1-9E4C-59300C0440EE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B87A9DF-F6E8-4D56-9EB0-18373D2243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3DE90-B704-4BF1-9E4C-59300C0440EE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A9DF-F6E8-4D56-9EB0-18373D224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5A3DE90-B704-4BF1-9E4C-59300C0440EE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B87A9DF-F6E8-4D56-9EB0-18373D2243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5A3DE90-B704-4BF1-9E4C-59300C0440EE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B87A9DF-F6E8-4D56-9EB0-18373D2243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5A3DE90-B704-4BF1-9E4C-59300C0440EE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B87A9DF-F6E8-4D56-9EB0-18373D224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tiff"/><Relationship Id="rId2" Type="http://schemas.openxmlformats.org/officeDocument/2006/relationships/image" Target="../media/image59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tif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4500570"/>
            <a:ext cx="8458200" cy="200026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                                                                                         </a:t>
            </a:r>
            <a:r>
              <a:rPr lang="uk-UA" sz="1200" dirty="0" smtClean="0"/>
              <a:t>Матеріали </a:t>
            </a:r>
            <a:br>
              <a:rPr lang="uk-UA" sz="1200" dirty="0" smtClean="0"/>
            </a:br>
            <a:r>
              <a:rPr lang="uk-UA" sz="1200" dirty="0" smtClean="0"/>
              <a:t>                                                                                                               на громадський огляд-конкурс </a:t>
            </a:r>
            <a:br>
              <a:rPr lang="uk-UA" sz="1200" dirty="0" smtClean="0"/>
            </a:br>
            <a:r>
              <a:rPr lang="uk-UA" sz="1200" dirty="0" smtClean="0"/>
              <a:t>                                                                                                            стану умов охорони праці в закладі</a:t>
            </a:r>
            <a:br>
              <a:rPr lang="uk-UA" sz="12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400" dirty="0" smtClean="0">
                <a:solidFill>
                  <a:srgbClr val="C00000"/>
                </a:solidFill>
              </a:rPr>
              <a:t>2013  рік 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285728"/>
            <a:ext cx="8458200" cy="3214710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sz="2800" dirty="0" err="1" smtClean="0">
                <a:solidFill>
                  <a:schemeClr val="accent1">
                    <a:lumMod val="75000"/>
                  </a:schemeClr>
                </a:solidFill>
              </a:rPr>
              <a:t>Войнівська</a:t>
            </a:r>
            <a:r>
              <a:rPr lang="uk-UA" sz="2800" dirty="0" smtClean="0">
                <a:solidFill>
                  <a:schemeClr val="accent1">
                    <a:lumMod val="75000"/>
                  </a:schemeClr>
                </a:solidFill>
              </a:rPr>
              <a:t> загальноосвітня школа </a:t>
            </a:r>
          </a:p>
          <a:p>
            <a:pPr algn="ctr"/>
            <a:r>
              <a:rPr lang="uk-UA" sz="2800" dirty="0" smtClean="0">
                <a:solidFill>
                  <a:schemeClr val="accent1">
                    <a:lumMod val="75000"/>
                  </a:schemeClr>
                </a:solidFill>
              </a:rPr>
              <a:t>І-ІІІ ступенів</a:t>
            </a:r>
          </a:p>
          <a:p>
            <a:pPr algn="ctr"/>
            <a:endParaRPr lang="uk-UA" dirty="0" smtClean="0"/>
          </a:p>
          <a:p>
            <a:pPr algn="ctr"/>
            <a:r>
              <a:rPr lang="uk-UA" sz="9800" dirty="0" smtClean="0"/>
              <a:t/>
            </a:r>
            <a:br>
              <a:rPr lang="uk-UA" sz="9800" dirty="0" smtClean="0"/>
            </a:b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1571612"/>
            <a:ext cx="700092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Система  роботи </a:t>
            </a:r>
          </a:p>
          <a:p>
            <a:pPr algn="ctr"/>
            <a:r>
              <a:rPr lang="uk-U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 </a:t>
            </a:r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охорони</a:t>
            </a:r>
            <a:r>
              <a:rPr lang="uk-U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праці 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5361" name="Picture 1" descr="H:\DCIM\100PHOTO\SAM_31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3304683"/>
            <a:ext cx="3000396" cy="22502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111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643050"/>
            <a:ext cx="4000527" cy="3000395"/>
          </a:xfrm>
        </p:spPr>
      </p:pic>
      <p:pic>
        <p:nvPicPr>
          <p:cNvPr id="5" name="Рисунок 4" descr="DSC011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643050"/>
            <a:ext cx="3786214" cy="283966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11560" y="214290"/>
            <a:ext cx="770485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Систематично здійснюється профілактична робота щодо попередження травматизму та професійних захворювань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 descr="F:\Войнівка конкурс ОП\охорона праці\DSC009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55" y="4718943"/>
            <a:ext cx="1584176" cy="211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9752" y="4947112"/>
            <a:ext cx="3816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Проведення інструктажів – невід'ємний компонент навчально-виховного процесу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476" y="4718943"/>
            <a:ext cx="2164308" cy="19351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Рабочий стол\фото ОП\PC22137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3542" y="2276872"/>
            <a:ext cx="2809230" cy="2107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907" y="4725144"/>
            <a:ext cx="2726167" cy="204462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72605" y="279436"/>
            <a:ext cx="72547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Наявність та знання  документації з охорони праці – це гарант безпеки життя працівників </a:t>
            </a:r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школи</a:t>
            </a:r>
            <a:endParaRPr lang="ru-RU" sz="2400" dirty="0"/>
          </a:p>
        </p:txBody>
      </p:sp>
      <p:pic>
        <p:nvPicPr>
          <p:cNvPr id="4099" name="Picture 3" descr="E:\ОП фото\DSC033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93296" y="-7084168"/>
            <a:ext cx="5040000" cy="37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Documents and Settings\Анна Павліщева\Рабочий стол\DSC0339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40" y="1479765"/>
            <a:ext cx="2669976" cy="360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Documents and Settings\Анна Павліщева\Рабочий стол\DSC0339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79765"/>
            <a:ext cx="2826051" cy="371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71802" y="1357298"/>
            <a:ext cx="3000396" cy="55953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Директор</a:t>
            </a:r>
            <a:endParaRPr lang="ru-RU" dirty="0"/>
          </a:p>
        </p:txBody>
      </p:sp>
      <p:sp>
        <p:nvSpPr>
          <p:cNvPr id="5" name="Выноска со стрелкой вверх 4"/>
          <p:cNvSpPr/>
          <p:nvPr/>
        </p:nvSpPr>
        <p:spPr>
          <a:xfrm>
            <a:off x="3178959" y="1900948"/>
            <a:ext cx="2786082" cy="925844"/>
          </a:xfrm>
          <a:prstGeom prst="up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Заступник директора з НВР</a:t>
            </a:r>
            <a:endParaRPr lang="ru-RU" dirty="0"/>
          </a:p>
        </p:txBody>
      </p:sp>
      <p:sp>
        <p:nvSpPr>
          <p:cNvPr id="3" name="Блок-схема: процесс 2"/>
          <p:cNvSpPr/>
          <p:nvPr/>
        </p:nvSpPr>
        <p:spPr>
          <a:xfrm>
            <a:off x="6876256" y="2269518"/>
            <a:ext cx="1656184" cy="649212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Голова ПК</a:t>
            </a:r>
            <a:endParaRPr lang="ru-RU" dirty="0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3419872" y="3068960"/>
            <a:ext cx="2545169" cy="72008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Завідуючі кабінетами</a:t>
            </a:r>
            <a:endParaRPr lang="ru-RU" dirty="0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5214942" y="5265204"/>
            <a:ext cx="1480796" cy="1296144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За результатами контролю прийняття рішень</a:t>
            </a:r>
            <a:endParaRPr lang="ru-RU" sz="1400" dirty="0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611560" y="3984352"/>
            <a:ext cx="2808312" cy="936104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Журнали реєстрації інструктажів</a:t>
            </a:r>
            <a:endParaRPr lang="ru-RU" dirty="0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5356528" y="4005064"/>
            <a:ext cx="3024336" cy="936104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Журнал адміністративного оперативно - громадського контролю</a:t>
            </a:r>
            <a:endParaRPr lang="ru-RU" sz="1600" dirty="0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500034" y="5229200"/>
            <a:ext cx="1357322" cy="1368152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Вчасність реєстрації інструктажів</a:t>
            </a:r>
            <a:endParaRPr lang="ru-RU" sz="1400" dirty="0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2005968" y="5229200"/>
            <a:ext cx="1224136" cy="1368152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Наявність номерів інструкцій та підписів</a:t>
            </a:r>
            <a:endParaRPr lang="ru-RU" sz="1400" dirty="0"/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7119168" y="5229200"/>
            <a:ext cx="1440160" cy="1296144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Дотримання трьох ступенів контролю</a:t>
            </a:r>
            <a:endParaRPr lang="ru-RU" sz="1400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6072198" y="1637065"/>
            <a:ext cx="1632150" cy="5677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572000" y="2857496"/>
            <a:ext cx="1" cy="2421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0800000" flipV="1">
            <a:off x="2214546" y="3714752"/>
            <a:ext cx="1214446" cy="26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000760" y="3643314"/>
            <a:ext cx="862140" cy="3410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6883171" y="3332407"/>
            <a:ext cx="1081774" cy="2748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1403648" y="4941168"/>
            <a:ext cx="216024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2483768" y="4920456"/>
            <a:ext cx="229152" cy="3087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7" idx="0"/>
          </p:cNvCxnSpPr>
          <p:nvPr/>
        </p:nvCxnSpPr>
        <p:spPr>
          <a:xfrm rot="10800000" flipV="1">
            <a:off x="5955341" y="4941168"/>
            <a:ext cx="344855" cy="3240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12" idx="0"/>
          </p:cNvCxnSpPr>
          <p:nvPr/>
        </p:nvCxnSpPr>
        <p:spPr>
          <a:xfrm>
            <a:off x="7704348" y="4941168"/>
            <a:ext cx="13490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285720" y="214291"/>
            <a:ext cx="853475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000" b="1" dirty="0" smtClean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школі ведеться постійний контроль за веденням шкільної документації</a:t>
            </a:r>
          </a:p>
          <a:p>
            <a:pPr algn="ctr"/>
            <a:r>
              <a:rPr lang="uk-UA" sz="2000" b="1" dirty="0" smtClean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 питань охорони праці</a:t>
            </a:r>
            <a:endParaRPr lang="ru-RU" sz="2000" b="1" dirty="0">
              <a:ln w="11430"/>
              <a:solidFill>
                <a:srgbClr val="FF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111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72028" y="1631216"/>
            <a:ext cx="3696766" cy="2772575"/>
          </a:xfrm>
        </p:spPr>
      </p:pic>
      <p:pic>
        <p:nvPicPr>
          <p:cNvPr id="5" name="Рисунок 4" descr="DSC01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4250" y="4478002"/>
            <a:ext cx="3209016" cy="240676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5720" y="0"/>
            <a:ext cx="828680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uk-UA" sz="2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Контролюється</a:t>
            </a:r>
            <a:r>
              <a:rPr lang="uk-UA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стан здоров</a:t>
            </a:r>
            <a:r>
              <a:rPr lang="en-U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’</a:t>
            </a:r>
            <a:r>
              <a:rPr lang="uk-UA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я учасників навчально-виховного процесу медичним працівником закладу, здійснюється психологічне розвантаження в кабінеті психолога школи 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" name="Рисунок 7" descr="DSC011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31630" y="1662634"/>
            <a:ext cx="3603294" cy="2702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094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04488" y="954107"/>
            <a:ext cx="3779025" cy="2071702"/>
          </a:xfrm>
        </p:spPr>
      </p:pic>
      <p:pic>
        <p:nvPicPr>
          <p:cNvPr id="6" name="Рисунок 5" descr="DSC009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75147" y="957803"/>
            <a:ext cx="2428892" cy="281481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1520" y="0"/>
            <a:ext cx="835292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Постійно контролюється  дотримання протипожежного режиму в закладі 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84984"/>
            <a:ext cx="3024336" cy="22682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600" y="4109876"/>
            <a:ext cx="3210550" cy="208823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659150" y="944483"/>
            <a:ext cx="2213992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uk-UA" sz="1400" dirty="0">
                <a:solidFill>
                  <a:srgbClr val="FF0000"/>
                </a:solidFill>
              </a:rPr>
              <a:t>У нас в наявності:</a:t>
            </a:r>
          </a:p>
          <a:p>
            <a:pPr marL="342900" indent="-342900"/>
            <a:r>
              <a:rPr lang="uk-UA" sz="1400" dirty="0" smtClean="0"/>
              <a:t>1.Нормативні </a:t>
            </a:r>
            <a:r>
              <a:rPr lang="uk-UA" sz="1400" dirty="0"/>
              <a:t>документи державної, галузевої</a:t>
            </a:r>
          </a:p>
          <a:p>
            <a:pPr marL="342900" indent="-342900"/>
            <a:r>
              <a:rPr lang="uk-UA" sz="1400" dirty="0"/>
              <a:t>    та відомчої чинності з даних питань</a:t>
            </a:r>
          </a:p>
          <a:p>
            <a:pPr marL="342900" indent="-342900"/>
            <a:r>
              <a:rPr lang="uk-UA" sz="1400" dirty="0" smtClean="0"/>
              <a:t>2.Поетапні </a:t>
            </a:r>
            <a:r>
              <a:rPr lang="uk-UA" sz="1400" dirty="0"/>
              <a:t>плани евакуації</a:t>
            </a:r>
          </a:p>
          <a:p>
            <a:pPr marL="342900" indent="-342900"/>
            <a:r>
              <a:rPr lang="uk-UA" sz="1400" dirty="0"/>
              <a:t>3. Протипожежне обладнання та інвентар</a:t>
            </a:r>
          </a:p>
          <a:p>
            <a:pPr marL="342900" indent="-342900"/>
            <a:r>
              <a:rPr lang="uk-UA" sz="1400" dirty="0"/>
              <a:t>     у відповідності до норм</a:t>
            </a:r>
          </a:p>
          <a:p>
            <a:pPr marL="342900" indent="-342900"/>
            <a:r>
              <a:rPr lang="uk-UA" sz="1400" dirty="0"/>
              <a:t>4. Вчасне проведення навчання, інструктажів </a:t>
            </a:r>
          </a:p>
          <a:p>
            <a:pPr marL="342900" indent="-342900"/>
            <a:r>
              <a:rPr lang="uk-UA" sz="1400" dirty="0"/>
              <a:t>    та практичних тренувань з пожежної безпеки</a:t>
            </a:r>
          </a:p>
          <a:p>
            <a:pPr marL="342900" indent="-342900"/>
            <a:r>
              <a:rPr lang="uk-UA" sz="1400" dirty="0"/>
              <a:t>5. Створена ДПД та загін ДЮР</a:t>
            </a:r>
          </a:p>
          <a:p>
            <a:pPr marL="342900" indent="-342900"/>
            <a:r>
              <a:rPr lang="uk-UA" sz="1400" dirty="0"/>
              <a:t>6. Оформлені куточки та стенди з пожежної безпеки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246198" y="836712"/>
            <a:ext cx="3152392" cy="17118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sz="1400" b="1" u="sng" dirty="0" smtClean="0"/>
          </a:p>
          <a:p>
            <a:r>
              <a:rPr lang="uk-UA" sz="1400" b="1" u="sng" dirty="0" smtClean="0">
                <a:solidFill>
                  <a:schemeClr val="tx1"/>
                </a:solidFill>
              </a:rPr>
              <a:t>Забезпечено</a:t>
            </a:r>
            <a:r>
              <a:rPr lang="uk-UA" sz="1400" b="1" u="sng" dirty="0">
                <a:solidFill>
                  <a:schemeClr val="tx1"/>
                </a:solidFill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uk-UA" sz="1400" dirty="0" smtClean="0">
                <a:solidFill>
                  <a:schemeClr val="tx1"/>
                </a:solidFill>
              </a:rPr>
              <a:t>нормативно-правовою </a:t>
            </a:r>
            <a:r>
              <a:rPr lang="uk-UA" sz="1400" dirty="0">
                <a:solidFill>
                  <a:schemeClr val="tx1"/>
                </a:solidFill>
              </a:rPr>
              <a:t>базою та </a:t>
            </a:r>
            <a:r>
              <a:rPr lang="uk-UA" sz="1400" dirty="0" smtClean="0">
                <a:solidFill>
                  <a:schemeClr val="tx1"/>
                </a:solidFill>
              </a:rPr>
              <a:t>   інструкціями</a:t>
            </a:r>
            <a:r>
              <a:rPr lang="uk-UA" sz="1400" dirty="0">
                <a:solidFill>
                  <a:schemeClr val="tx1"/>
                </a:solidFill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uk-UA" sz="1400" dirty="0" smtClean="0">
                <a:solidFill>
                  <a:schemeClr val="tx1"/>
                </a:solidFill>
              </a:rPr>
              <a:t>обладнанням </a:t>
            </a:r>
            <a:r>
              <a:rPr lang="uk-UA" sz="1400" dirty="0">
                <a:solidFill>
                  <a:schemeClr val="tx1"/>
                </a:solidFill>
              </a:rPr>
              <a:t>та </a:t>
            </a:r>
            <a:r>
              <a:rPr lang="uk-UA" sz="1400" dirty="0" smtClean="0">
                <a:solidFill>
                  <a:schemeClr val="tx1"/>
                </a:solidFill>
              </a:rPr>
              <a:t>інструментами;</a:t>
            </a:r>
          </a:p>
          <a:p>
            <a:pPr marL="285750" indent="-285750">
              <a:buFontTx/>
              <a:buChar char="-"/>
            </a:pPr>
            <a:r>
              <a:rPr lang="uk-UA" sz="1400" dirty="0">
                <a:solidFill>
                  <a:schemeClr val="tx1"/>
                </a:solidFill>
              </a:rPr>
              <a:t>ж</a:t>
            </a:r>
            <a:r>
              <a:rPr lang="uk-UA" sz="1400" dirty="0" smtClean="0">
                <a:solidFill>
                  <a:schemeClr val="tx1"/>
                </a:solidFill>
              </a:rPr>
              <a:t>урналами оперативного адміністративно-громадського контролю</a:t>
            </a:r>
            <a:endParaRPr lang="uk-UA" sz="1400" dirty="0">
              <a:solidFill>
                <a:schemeClr val="tx1"/>
              </a:solidFill>
            </a:endParaRPr>
          </a:p>
          <a:p>
            <a:pPr algn="ctr"/>
            <a:endParaRPr lang="uk-UA" dirty="0" smtClean="0"/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2865928" y="2548532"/>
            <a:ext cx="810089" cy="169277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2563243" y="1412776"/>
            <a:ext cx="666175" cy="4622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651160" y="2548532"/>
            <a:ext cx="934671" cy="176180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71802" y="49957"/>
            <a:ext cx="808862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Під </a:t>
            </a:r>
            <a:r>
              <a:rPr lang="uk-UA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пильним </a:t>
            </a:r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наглядом служби </a:t>
            </a:r>
            <a:r>
              <a:rPr lang="uk-UA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охорони праці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uk-UA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кабінети підвищеної небезпеки </a:t>
            </a:r>
          </a:p>
        </p:txBody>
      </p:sp>
      <p:pic>
        <p:nvPicPr>
          <p:cNvPr id="21" name="Рисунок 20" descr="DSC010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876387"/>
            <a:ext cx="2502279" cy="18767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41" y="4203078"/>
            <a:ext cx="2973195" cy="22298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667" y="4223440"/>
            <a:ext cx="2973193" cy="222989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918" y="1875062"/>
            <a:ext cx="2578100" cy="1933575"/>
          </a:xfrm>
          <a:prstGeom prst="rect">
            <a:avLst/>
          </a:prstGeom>
        </p:spPr>
      </p:pic>
      <p:cxnSp>
        <p:nvCxnSpPr>
          <p:cNvPr id="29" name="Прямая со стрелкой 28"/>
          <p:cNvCxnSpPr/>
          <p:nvPr/>
        </p:nvCxnSpPr>
        <p:spPr>
          <a:xfrm>
            <a:off x="6429918" y="1440307"/>
            <a:ext cx="1072111" cy="4155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60821" y="3753097"/>
            <a:ext cx="1963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Спортивна зала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6685920" y="3864608"/>
            <a:ext cx="2576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Кабінет інформатики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2131838" y="6432974"/>
            <a:ext cx="1617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Кабінет хімії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5723640" y="6432974"/>
            <a:ext cx="1887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Кабінет фізики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28661" y="142853"/>
            <a:ext cx="6968213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шкільній котельні   створені безпечні  умови   </a:t>
            </a:r>
            <a:r>
              <a:rPr lang="uk-UA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праці 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57" y="1126180"/>
            <a:ext cx="3301408" cy="24760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57" y="4005064"/>
            <a:ext cx="3191338" cy="23935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3568" y="6416288"/>
            <a:ext cx="2222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u="sng" dirty="0" smtClean="0"/>
              <a:t>Газова котельня</a:t>
            </a:r>
            <a:endParaRPr lang="ru-RU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6921878" y="1440983"/>
            <a:ext cx="194999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u="sng" dirty="0" smtClean="0"/>
              <a:t>В наявності: </a:t>
            </a:r>
          </a:p>
          <a:p>
            <a:r>
              <a:rPr lang="uk-UA" b="1" dirty="0" smtClean="0"/>
              <a:t>- </a:t>
            </a:r>
            <a:r>
              <a:rPr lang="uk-UA" dirty="0" smtClean="0"/>
              <a:t>акти готовності котельні до опалювального сезону;</a:t>
            </a:r>
          </a:p>
          <a:p>
            <a:r>
              <a:rPr lang="uk-UA" dirty="0" smtClean="0"/>
              <a:t>- проведена атестація кочегарів;</a:t>
            </a:r>
          </a:p>
          <a:p>
            <a:r>
              <a:rPr lang="uk-UA" dirty="0" smtClean="0"/>
              <a:t>- забезпечено інструкціями;</a:t>
            </a:r>
          </a:p>
          <a:p>
            <a:r>
              <a:rPr lang="uk-UA" dirty="0" smtClean="0"/>
              <a:t>- проведено навчання.</a:t>
            </a:r>
            <a:endParaRPr lang="uk-UA" dirty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12" name="Picture 2" descr="D:\Мои документы 2012\Охорона праці\PB250444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755313" y="2522116"/>
            <a:ext cx="2880320" cy="216024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522465" y="4838968"/>
            <a:ext cx="3065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 </a:t>
            </a:r>
            <a:r>
              <a:rPr lang="uk-UA" b="1" u="sng" dirty="0" smtClean="0"/>
              <a:t>Котельня на твердому паливі</a:t>
            </a:r>
            <a:endParaRPr lang="ru-RU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DSC0109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3886192"/>
            <a:ext cx="3962411" cy="2971808"/>
          </a:xfrm>
        </p:spPr>
      </p:pic>
      <p:pic>
        <p:nvPicPr>
          <p:cNvPr id="9" name="Рисунок 8" descr="DSC010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1500174"/>
            <a:ext cx="3810760" cy="2858070"/>
          </a:xfrm>
          <a:prstGeom prst="rect">
            <a:avLst/>
          </a:prstGeom>
        </p:spPr>
      </p:pic>
      <p:pic>
        <p:nvPicPr>
          <p:cNvPr id="10" name="Рисунок 9" descr="DSC0109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73401" y="4500570"/>
            <a:ext cx="2952771" cy="221457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95536" y="188640"/>
            <a:ext cx="790264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Виробнича санітарія та гігієна праці в шкільній  їдальні – запорука здоров'я учасників навчально-виховного процесу. Ведеться постійний контроль за дотриманням  </a:t>
            </a:r>
            <a:r>
              <a:rPr lang="uk-UA" sz="2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ДСанПіН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Рисунок 6" descr="DSC0099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" y="1483034"/>
            <a:ext cx="2889090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DSC0108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139952" y="1381082"/>
            <a:ext cx="3456384" cy="25922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088516"/>
            <a:ext cx="3191338" cy="2393504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586641"/>
            <a:ext cx="7467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шкільній їдальні  створені безпечні умови </a:t>
            </a:r>
            <a:r>
              <a:rPr lang="uk-UA" sz="2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праці</a:t>
            </a:r>
            <a:r>
              <a:rPr lang="uk-UA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64" y="1340768"/>
            <a:ext cx="3563888" cy="267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28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89248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/>
              <a:t/>
            </a:r>
            <a:br>
              <a:rPr lang="uk-UA" sz="2000" dirty="0"/>
            </a:br>
            <a:r>
              <a:rPr lang="uk-UA" sz="2700" b="1" dirty="0" smtClean="0">
                <a:solidFill>
                  <a:schemeClr val="accent1">
                    <a:lumMod val="75000"/>
                  </a:schemeClr>
                </a:solidFill>
              </a:rPr>
              <a:t>Щорічно в школі проводяться тижні охорони праці </a:t>
            </a:r>
            <a:br>
              <a:rPr lang="uk-UA" sz="27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27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uk-UA" sz="27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27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 descr="http://www.ptxtnuht.pl.ua/images/pages/news/op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562484"/>
            <a:ext cx="1565920" cy="208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ЗВЕРНЕННЯ  Організаційного комітету з підготовки та проведення у 2012 році заходів  з нагоди Дня охорони праці в Україні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935" y="4562484"/>
            <a:ext cx="1936456" cy="206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Відбувся семінар-навчання для спеціалістів з питань охорони праці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67792"/>
            <a:ext cx="2460196" cy="207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42008"/>
            <a:ext cx="2016224" cy="277290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46198"/>
            <a:ext cx="2013177" cy="276871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409" y="1101556"/>
            <a:ext cx="2040013" cy="280561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880" y="1101556"/>
            <a:ext cx="2016224" cy="2772901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«Гідна робота – це безпечна робота»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</a:rPr>
              <a:t>Хуан </a:t>
            </a:r>
            <a:r>
              <a:rPr lang="uk-UA" b="1" i="1" dirty="0" err="1" smtClean="0">
                <a:solidFill>
                  <a:schemeClr val="accent1">
                    <a:lumMod val="75000"/>
                  </a:schemeClr>
                </a:solidFill>
              </a:rPr>
              <a:t>Сомавія</a:t>
            </a:r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3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Охорона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працi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система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правових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соцiально-економiчних,орган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зац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йно-техн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сан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тарно-г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єн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л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кувально-профiлактичних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заходiв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засобiв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спрямованих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збереження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здоров’я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працездатностi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процесi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Закону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«Про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охорону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»)</a:t>
            </a:r>
          </a:p>
          <a:p>
            <a:pPr algn="just">
              <a:buNone/>
            </a:pP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Головною метою охорони праці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є створення на кожному робочому місці безпечних умов праці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, умов безпечної експлуатації обладнання, зменшення або повна нейтралізація дії шкідливих і небезпечних виробничих факторів на організм людини і, як наслідок, зниження виробничого травматизму та професійних захворювань.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dirty="0" smtClean="0"/>
          </a:p>
          <a:p>
            <a:pPr>
              <a:buNone/>
            </a:pPr>
            <a:endParaRPr lang="ru-RU" dirty="0" err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76" y="4720732"/>
            <a:ext cx="2704699" cy="202852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3528" y="382012"/>
            <a:ext cx="814888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1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uk-UA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</a:t>
            </a:r>
            <a:r>
              <a:rPr lang="uk-UA" sz="1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авчання та перевірка знань працівників школи з питань охорони праці – забезпечення належних, безпечних і здорових умов праці, запобігання нещасних випадків та професійних захворювань</a:t>
            </a:r>
            <a:endParaRPr lang="ru-RU" sz="1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0" name="Picture 2" descr="F:\Войнівка конкурс ОП\охорона праці\DSC011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032" y="4720732"/>
            <a:ext cx="2704698" cy="202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E:\Нова Охорона праці\Наказ про навчання та перевірку знань з ОП 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44" y="1381820"/>
            <a:ext cx="2197931" cy="302260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Нова Охорона праці\Протокол навчання з ОП 0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67799"/>
            <a:ext cx="2162321" cy="287193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6350">
            <a:bevelT w="25400"/>
            <a:bevelB w="1905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03106"/>
            <a:ext cx="2413777" cy="300132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extrusionH="6350">
            <a:bevelT w="25400" h="95250"/>
            <a:bevelB w="1905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Колективний   договір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Picture 2" descr="C:\Users\Юля\Desktop\охорона праці\колективний.t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2547851" cy="38363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643182"/>
            <a:ext cx="2816287" cy="38712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934" y="1484784"/>
            <a:ext cx="2440127" cy="3429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6085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hrliga.com/uploads/pic460_big%5b1%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883444"/>
            <a:ext cx="2286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1347" y="222072"/>
            <a:ext cx="854753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Колективний   договір Войнівської ЗОШ гарантує: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  <a:p>
            <a:r>
              <a:rPr lang="uk-UA" dirty="0" smtClean="0"/>
              <a:t>Надання додаткових відпусток працівникам, зайнятим на роботах із шкідливими та особливими умовами праці;</a:t>
            </a:r>
          </a:p>
          <a:p>
            <a:r>
              <a:rPr lang="uk-UA" dirty="0" smtClean="0"/>
              <a:t>Проведення атестації робочих місць за умовами праці;</a:t>
            </a:r>
          </a:p>
          <a:p>
            <a:r>
              <a:rPr lang="uk-UA" dirty="0" smtClean="0"/>
              <a:t> Забезпечення спецодягом та іншими засобами індивідуального захисту технічний персонал та працівників котельні.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7467600" cy="5259530"/>
          </a:xfrm>
        </p:spPr>
        <p:txBody>
          <a:bodyPr>
            <a:normAutofit/>
          </a:bodyPr>
          <a:lstStyle/>
          <a:p>
            <a:pPr lvl="0"/>
            <a:r>
              <a:rPr lang="uk-UA" sz="1600" dirty="0" smtClean="0"/>
              <a:t>Забезпечує практичну реалізацію повноважень, наданих профспілкам Законами України «Про охорону праці», «Про професійні спілки, їх права та гарантії діяльності» та іншими нормативно-правовими актами з охорони праці.</a:t>
            </a:r>
            <a:endParaRPr lang="ru-RU" sz="1600" dirty="0" smtClean="0"/>
          </a:p>
          <a:p>
            <a:pPr lvl="0"/>
            <a:r>
              <a:rPr lang="uk-UA" sz="1600" dirty="0" smtClean="0"/>
              <a:t>Здійснює представництво й захист інтересів членів профспілок у сфері охорони праці та довкілля в органах державної влади, місцевого самоврядування, у відносинах з роботодавцями.</a:t>
            </a:r>
            <a:endParaRPr lang="ru-RU" sz="1600" dirty="0" smtClean="0"/>
          </a:p>
          <a:p>
            <a:pPr lvl="0"/>
            <a:r>
              <a:rPr lang="uk-UA" sz="1600" dirty="0" smtClean="0"/>
              <a:t>Представник профспілки приймає участь у підтверджені факту наявності виробничої ситуації, небезпечної для життя і здоров’я учасників навчально-виховного процесу , при відмові їх від роботи з цих причин.</a:t>
            </a:r>
            <a:endParaRPr lang="ru-RU" sz="1600" dirty="0" smtClean="0"/>
          </a:p>
          <a:p>
            <a:pPr lvl="0"/>
            <a:r>
              <a:rPr lang="uk-UA" sz="1600" dirty="0" smtClean="0"/>
              <a:t>Представники профспілки беруть участь у роботі комісії з питань охорони праці, у розслідуванні нещасних випадків та професійних захворювань.</a:t>
            </a:r>
            <a:endParaRPr lang="ru-RU" sz="1600" dirty="0" smtClean="0"/>
          </a:p>
          <a:p>
            <a:pPr>
              <a:buNone/>
            </a:pPr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4" name="Рисунок 3" descr="DSC011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4947846"/>
            <a:ext cx="2350395" cy="1762796"/>
          </a:xfrm>
          <a:prstGeom prst="rect">
            <a:avLst/>
          </a:prstGeom>
        </p:spPr>
      </p:pic>
      <p:pic>
        <p:nvPicPr>
          <p:cNvPr id="2050" name="Picture 2" descr="http://biznes.km.ua/fotos/news/news2foto3_s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671881"/>
            <a:ext cx="1544960" cy="218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893840"/>
            <a:ext cx="2372668" cy="177950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1520" y="116632"/>
            <a:ext cx="842493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Контроль </a:t>
            </a:r>
            <a:r>
              <a:rPr lang="uk-UA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профспілки </a:t>
            </a:r>
            <a:r>
              <a:rPr lang="uk-UA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 охороною праці – запорука збереження життя і здоров</a:t>
            </a:r>
            <a:r>
              <a:rPr lang="en-US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’</a:t>
            </a:r>
            <a:r>
              <a:rPr lang="uk-UA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я учасників навчально-виховного процесу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467600" cy="506117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uk-UA" sz="1560" dirty="0" smtClean="0"/>
              <a:t>Питання </a:t>
            </a:r>
            <a:r>
              <a:rPr lang="uk-UA" sz="1560" dirty="0"/>
              <a:t>охорони праці – важлива вимога сьогодення. Завдяки тісній співпраці адміністрації школи, служби охорони праці  та профспілкового комітету з питань створення безпечних умов праці протягом </a:t>
            </a:r>
            <a:r>
              <a:rPr lang="uk-UA" sz="1560" dirty="0" smtClean="0"/>
              <a:t>останніх 3-х років </a:t>
            </a:r>
            <a:r>
              <a:rPr lang="uk-UA" sz="1560" dirty="0"/>
              <a:t>не зафіксовано жодного випадку побутового і  </a:t>
            </a:r>
            <a:r>
              <a:rPr lang="uk-UA" sz="1560" dirty="0" smtClean="0"/>
              <a:t>виробничого травматизму серед працівників закладу.  </a:t>
            </a:r>
            <a:endParaRPr lang="ru-RU" sz="156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88640"/>
            <a:ext cx="676875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Дотримання правил з техніки безпеки – </a:t>
            </a:r>
            <a:br>
              <a:rPr lang="uk-UA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uk-UA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запорука збереження життя і здоров</a:t>
            </a:r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’</a:t>
            </a:r>
            <a:r>
              <a:rPr lang="uk-UA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я </a:t>
            </a:r>
            <a:br>
              <a:rPr lang="uk-UA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uk-UA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працівників навчального закладу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401960134"/>
              </p:ext>
            </p:extLst>
          </p:nvPr>
        </p:nvGraphicFramePr>
        <p:xfrm>
          <a:off x="1763688" y="3356992"/>
          <a:ext cx="5807968" cy="3343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34" y="142852"/>
            <a:ext cx="8072494" cy="1754326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Законодавство</a:t>
            </a:r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про </a:t>
            </a:r>
            <a:r>
              <a:rPr lang="ru-RU" sz="54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охорону</a:t>
            </a:r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праці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5429256" y="1928802"/>
            <a:ext cx="484632" cy="78581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2844" y="2714620"/>
            <a:ext cx="2643206" cy="571504"/>
          </a:xfrm>
          <a:prstGeom prst="roundRect">
            <a:avLst/>
          </a:prstGeom>
          <a:solidFill>
            <a:srgbClr val="B7C7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Кодекс законів про працю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500562" y="2714620"/>
            <a:ext cx="2571768" cy="5715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Закони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1000100" y="1928802"/>
            <a:ext cx="484632" cy="78581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авая фигурная скобка 24"/>
          <p:cNvSpPr/>
          <p:nvPr/>
        </p:nvSpPr>
        <p:spPr>
          <a:xfrm rot="16200000">
            <a:off x="5376092" y="410330"/>
            <a:ext cx="606362" cy="6500826"/>
          </a:xfrm>
          <a:prstGeom prst="rightBrac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714744" y="3929066"/>
            <a:ext cx="1583438" cy="684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500" dirty="0" smtClean="0">
                <a:solidFill>
                  <a:schemeClr val="tx1"/>
                </a:solidFill>
              </a:rPr>
              <a:t>Про пожежну безпеку</a:t>
            </a:r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572132" y="3929066"/>
            <a:ext cx="1583438" cy="684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500" dirty="0" smtClean="0">
                <a:solidFill>
                  <a:schemeClr val="tx1"/>
                </a:solidFill>
              </a:rPr>
              <a:t>Про дорожній рух</a:t>
            </a:r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858016" y="4786322"/>
            <a:ext cx="1785600" cy="8572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500" dirty="0" smtClean="0">
                <a:solidFill>
                  <a:schemeClr val="tx1"/>
                </a:solidFill>
              </a:rPr>
              <a:t>Про поводження з радіоактивними відходами</a:t>
            </a:r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358082" y="3929066"/>
            <a:ext cx="1512000" cy="684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500" dirty="0" smtClean="0">
                <a:solidFill>
                  <a:schemeClr val="tx1"/>
                </a:solidFill>
              </a:rPr>
              <a:t>Про охорону здоров</a:t>
            </a:r>
            <a:r>
              <a:rPr lang="en-US" sz="1500" dirty="0" smtClean="0">
                <a:solidFill>
                  <a:schemeClr val="tx1"/>
                </a:solidFill>
              </a:rPr>
              <a:t>’</a:t>
            </a:r>
            <a:r>
              <a:rPr lang="ru-RU" sz="1500" dirty="0" smtClean="0">
                <a:solidFill>
                  <a:schemeClr val="tx1"/>
                </a:solidFill>
              </a:rPr>
              <a:t>я</a:t>
            </a:r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714876" y="5929330"/>
            <a:ext cx="178595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500" dirty="0" smtClean="0">
                <a:solidFill>
                  <a:schemeClr val="tx1"/>
                </a:solidFill>
              </a:rPr>
              <a:t>Про колективні договори і угоди</a:t>
            </a:r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428860" y="4786322"/>
            <a:ext cx="1928826" cy="8572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500" dirty="0" smtClean="0">
                <a:solidFill>
                  <a:schemeClr val="tx1"/>
                </a:solidFill>
              </a:rPr>
              <a:t>Про використання ядерної енергії та радіаційну безпеку</a:t>
            </a:r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857356" y="3929066"/>
            <a:ext cx="1512000" cy="684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500" dirty="0" smtClean="0">
                <a:solidFill>
                  <a:schemeClr val="tx1"/>
                </a:solidFill>
              </a:rPr>
              <a:t>Про охорону праці</a:t>
            </a:r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714876" y="4786322"/>
            <a:ext cx="1785950" cy="8572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500" dirty="0" smtClean="0">
                <a:solidFill>
                  <a:schemeClr val="tx1"/>
                </a:solidFill>
              </a:rPr>
              <a:t>Про охорону навколишнього природного середовища</a:t>
            </a:r>
            <a:endParaRPr lang="ru-RU" sz="15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357158" y="722291"/>
          <a:ext cx="7459692" cy="6099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51520" y="116632"/>
            <a:ext cx="820891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Здійснюються організаційні заходи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advTm="35297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 2012\система ОП.t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251520" y="1127169"/>
            <a:ext cx="3166869" cy="4525962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340768"/>
            <a:ext cx="3084675" cy="40987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816085"/>
            <a:ext cx="2134700" cy="31481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755576" y="332656"/>
            <a:ext cx="734481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 школі діє Система роботи з охорони праці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805" y="476672"/>
            <a:ext cx="856465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Розпорядження адміністрації школи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 descr="E:\Нова Охорона праці\Про створення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09041"/>
            <a:ext cx="3626891" cy="498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Нова Охорона праці\Наказ про організацію ОП 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68760"/>
            <a:ext cx="3583466" cy="492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81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299" y="260648"/>
            <a:ext cx="7467600" cy="114300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Положення та план роботи служби охорони пра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ці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 descr="E:\Нова Охорона праці\План роботи служби охорони праці 0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3168352" cy="435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Нова Охорона праці\Положення про службу 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99" y="1484784"/>
            <a:ext cx="3351147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31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07" y="1527835"/>
            <a:ext cx="3360373" cy="2520280"/>
          </a:xfrm>
        </p:spPr>
      </p:pic>
      <p:sp>
        <p:nvSpPr>
          <p:cNvPr id="4" name="Прямоугольник 3"/>
          <p:cNvSpPr/>
          <p:nvPr/>
        </p:nvSpPr>
        <p:spPr>
          <a:xfrm>
            <a:off x="395536" y="404664"/>
            <a:ext cx="784887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 школі створено кабінет охорони праці та безпеки життєдіяльності, в </a:t>
            </a:r>
            <a:r>
              <a:rPr lang="uk-UA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якому знаходиться вся нормативно – правова документація згідно </a:t>
            </a:r>
            <a:r>
              <a:rPr lang="uk-UA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Положення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507997"/>
            <a:ext cx="3347864" cy="2510898"/>
          </a:xfrm>
          <a:prstGeom prst="rect">
            <a:avLst/>
          </a:prstGeom>
        </p:spPr>
      </p:pic>
      <p:pic>
        <p:nvPicPr>
          <p:cNvPr id="9" name="Picture 10" descr="PC190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788" y="4133551"/>
            <a:ext cx="3312368" cy="248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37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 стрелкой 4"/>
          <p:cNvCxnSpPr/>
          <p:nvPr/>
        </p:nvCxnSpPr>
        <p:spPr>
          <a:xfrm rot="10800000" flipV="1">
            <a:off x="1475656" y="888967"/>
            <a:ext cx="1332000" cy="1000132"/>
          </a:xfrm>
          <a:prstGeom prst="straightConnector1">
            <a:avLst/>
          </a:prstGeom>
          <a:ln w="28575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>
            <a:off x="3286116" y="1459677"/>
            <a:ext cx="1143008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932040" y="960405"/>
            <a:ext cx="873506" cy="10001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857224" y="1857364"/>
            <a:ext cx="164307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cap="small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Світлового режиму</a:t>
            </a:r>
          </a:p>
          <a:p>
            <a:endParaRPr lang="uk-UA" b="1" cap="small" dirty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+mj-cs"/>
            </a:endParaRPr>
          </a:p>
          <a:p>
            <a:endParaRPr lang="uk-UA" b="1" cap="small" dirty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+mj-cs"/>
            </a:endParaRPr>
          </a:p>
          <a:p>
            <a:endParaRPr lang="uk-UA" b="1" cap="small" dirty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+mj-cs"/>
            </a:endParaRPr>
          </a:p>
          <a:p>
            <a:endParaRPr lang="uk-UA" b="1" cap="small" dirty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+mj-cs"/>
            </a:endParaRPr>
          </a:p>
          <a:p>
            <a:endParaRPr lang="uk-UA" b="1" cap="small" dirty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+mj-cs"/>
            </a:endParaRPr>
          </a:p>
          <a:p>
            <a:endParaRPr lang="uk-UA" b="1" cap="small" dirty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+mj-cs"/>
            </a:endParaRPr>
          </a:p>
          <a:p>
            <a:endParaRPr lang="uk-UA" b="1" cap="small" dirty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+mj-cs"/>
            </a:endParaRPr>
          </a:p>
          <a:p>
            <a:endParaRPr lang="uk-UA" b="1" cap="small" dirty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+mj-cs"/>
            </a:endParaRPr>
          </a:p>
          <a:p>
            <a:endParaRPr lang="uk-UA" b="1" cap="small" dirty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+mj-cs"/>
            </a:endParaRPr>
          </a:p>
          <a:p>
            <a:endParaRPr lang="uk-UA" b="1" cap="small" dirty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+mj-cs"/>
            </a:endParaRPr>
          </a:p>
          <a:p>
            <a:endParaRPr lang="uk-UA" b="1" cap="small" dirty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+mj-cs"/>
            </a:endParaRPr>
          </a:p>
          <a:p>
            <a:endParaRPr lang="uk-UA" b="1" cap="small" dirty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+mj-cs"/>
            </a:endParaRPr>
          </a:p>
          <a:p>
            <a:endParaRPr lang="uk-UA" b="1" cap="small" dirty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+mj-cs"/>
            </a:endParaRPr>
          </a:p>
          <a:p>
            <a:endParaRPr lang="uk-UA" b="1" cap="small" dirty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+mj-cs"/>
            </a:endParaRPr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85984" y="1857364"/>
            <a:ext cx="280717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cap="small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Повітряного </a:t>
            </a:r>
          </a:p>
          <a:p>
            <a:pPr algn="ctr"/>
            <a:r>
              <a:rPr lang="uk-UA" b="1" cap="small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режиму</a:t>
            </a:r>
          </a:p>
          <a:p>
            <a:endParaRPr lang="uk-UA" b="1" cap="small" dirty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+mj-cs"/>
            </a:endParaRPr>
          </a:p>
          <a:p>
            <a:endParaRPr lang="uk-UA" b="1" cap="small" dirty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+mj-cs"/>
            </a:endParaRPr>
          </a:p>
          <a:p>
            <a:endParaRPr lang="uk-UA" b="1" cap="small" dirty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+mj-cs"/>
            </a:endParaRPr>
          </a:p>
          <a:p>
            <a:endParaRPr lang="uk-UA" b="1" cap="small" dirty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+mj-cs"/>
            </a:endParaRPr>
          </a:p>
          <a:p>
            <a:endParaRPr lang="uk-UA" b="1" cap="small" dirty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+mj-cs"/>
            </a:endParaRPr>
          </a:p>
          <a:p>
            <a:endParaRPr lang="uk-UA" b="1" cap="small" dirty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+mj-cs"/>
            </a:endParaRPr>
          </a:p>
          <a:p>
            <a:endParaRPr lang="uk-UA" b="1" cap="small" dirty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+mj-cs"/>
            </a:endParaRPr>
          </a:p>
          <a:p>
            <a:endParaRPr lang="uk-UA" b="1" cap="small" dirty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+mj-cs"/>
            </a:endParaRPr>
          </a:p>
          <a:p>
            <a:endParaRPr lang="uk-UA" b="1" cap="small" dirty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+mj-cs"/>
            </a:endParaRPr>
          </a:p>
          <a:p>
            <a:endParaRPr lang="uk-UA" b="1" cap="small" dirty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+mj-cs"/>
            </a:endParaRPr>
          </a:p>
          <a:p>
            <a:endParaRPr lang="uk-UA" b="1" cap="small" dirty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+mj-cs"/>
            </a:endParaRPr>
          </a:p>
          <a:p>
            <a:endParaRPr lang="uk-UA" b="1" cap="small" dirty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+mj-cs"/>
            </a:endParaRPr>
          </a:p>
          <a:p>
            <a:pPr algn="ctr"/>
            <a:endParaRPr lang="uk-UA" b="1" dirty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uk-UA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uk-UA" b="1" cap="small" dirty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+mj-cs"/>
            </a:endParaRPr>
          </a:p>
          <a:p>
            <a:endParaRPr lang="uk-UA" b="1" cap="small" dirty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+mj-cs"/>
            </a:endParaRPr>
          </a:p>
          <a:p>
            <a:endParaRPr lang="uk-UA" b="1" cap="small" dirty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+mj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00562" y="1857365"/>
            <a:ext cx="23574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cap="small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Температурного </a:t>
            </a:r>
          </a:p>
          <a:p>
            <a:pPr algn="ctr"/>
            <a:r>
              <a:rPr lang="uk-UA" b="1" cap="small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режиму</a:t>
            </a:r>
          </a:p>
          <a:p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>
            <a:off x="1213620" y="2805276"/>
            <a:ext cx="71517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5430050" y="2928140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3357554" y="2928934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6107917" y="1033145"/>
            <a:ext cx="1785950" cy="642942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6792878" y="1882343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cap="small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 Питного режиму</a:t>
            </a:r>
          </a:p>
          <a:p>
            <a:endParaRPr lang="ru-RU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 rot="5400000">
            <a:off x="7358876" y="2928140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 descr="DSC009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0862" y="3571876"/>
            <a:ext cx="1945071" cy="25934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096" y="3592908"/>
            <a:ext cx="1433136" cy="20506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19" y="3545628"/>
            <a:ext cx="2455400" cy="20979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703" y="3545629"/>
            <a:ext cx="2357422" cy="20893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712557" y="0"/>
            <a:ext cx="757601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uk-UA" sz="2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uk-UA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 закладі здійснюється дотримання 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1152</TotalTime>
  <Words>697</Words>
  <Application>Microsoft Office PowerPoint</Application>
  <PresentationFormat>Экран (4:3)</PresentationFormat>
  <Paragraphs>144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Эркер</vt:lpstr>
      <vt:lpstr>                                                                                         Матеріали                                                                                                                 на громадський огляд-конкурс                                                                                                              стану умов охорони праці в закладі  2013  рік </vt:lpstr>
      <vt:lpstr>«Гідна робота – це безпечна робота» Хуан Сомавія </vt:lpstr>
      <vt:lpstr>Презентация PowerPoint</vt:lpstr>
      <vt:lpstr>Презентация PowerPoint</vt:lpstr>
      <vt:lpstr>Презентация PowerPoint</vt:lpstr>
      <vt:lpstr>Презентация PowerPoint</vt:lpstr>
      <vt:lpstr>Положення та план роботи служби охорони праці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шкільній їдальні  створені безпечні умови праці </vt:lpstr>
      <vt:lpstr>               Щорічно в школі проводяться тижні охорони праці   </vt:lpstr>
      <vt:lpstr>Презентация PowerPoint</vt:lpstr>
      <vt:lpstr>Колективний   договір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Анна</cp:lastModifiedBy>
  <cp:revision>105</cp:revision>
  <dcterms:created xsi:type="dcterms:W3CDTF">2011-11-29T10:03:54Z</dcterms:created>
  <dcterms:modified xsi:type="dcterms:W3CDTF">2013-12-16T08:32:24Z</dcterms:modified>
</cp:coreProperties>
</file>